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6" d="100"/>
          <a:sy n="106" d="100"/>
        </p:scale>
        <p:origin x="2556" y="-29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68228E-7EAB-4D74-912C-353923322E37}" type="datetimeFigureOut">
              <a:rPr lang="en-GB" smtClean="0"/>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36082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228E-7EAB-4D74-912C-353923322E37}" type="datetimeFigureOut">
              <a:rPr lang="en-GB" smtClean="0"/>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16358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228E-7EAB-4D74-912C-353923322E37}" type="datetimeFigureOut">
              <a:rPr lang="en-GB" smtClean="0"/>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42886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228E-7EAB-4D74-912C-353923322E37}" type="datetimeFigureOut">
              <a:rPr lang="en-GB" smtClean="0"/>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02557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8228E-7EAB-4D74-912C-353923322E37}" type="datetimeFigureOut">
              <a:rPr lang="en-GB" smtClean="0"/>
              <a:t>20/08/2025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196012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8228E-7EAB-4D74-912C-353923322E37}" type="datetimeFigureOut">
              <a:rPr lang="en-GB" smtClean="0"/>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235289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8228E-7EAB-4D74-912C-353923322E37}" type="datetimeFigureOut">
              <a:rPr lang="en-GB" smtClean="0"/>
              <a:t>20/08/2025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5133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8228E-7EAB-4D74-912C-353923322E37}" type="datetimeFigureOut">
              <a:rPr lang="en-GB" smtClean="0"/>
              <a:t>20/08/2025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99662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8228E-7EAB-4D74-912C-353923322E37}" type="datetimeFigureOut">
              <a:rPr lang="en-GB" smtClean="0"/>
              <a:t>20/08/2025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12383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68228E-7EAB-4D74-912C-353923322E37}" type="datetimeFigureOut">
              <a:rPr lang="en-GB" smtClean="0"/>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359167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68228E-7EAB-4D74-912C-353923322E37}" type="datetimeFigureOut">
              <a:rPr lang="en-GB" smtClean="0"/>
              <a:t>20/08/2025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BA1F9-ED93-42D7-90F7-9ED203497B58}" type="slidenum">
              <a:rPr lang="en-GB" smtClean="0"/>
              <a:t>‹#›</a:t>
            </a:fld>
            <a:endParaRPr lang="en-GB"/>
          </a:p>
        </p:txBody>
      </p:sp>
    </p:spTree>
    <p:extLst>
      <p:ext uri="{BB962C8B-B14F-4D97-AF65-F5344CB8AC3E}">
        <p14:creationId xmlns:p14="http://schemas.microsoft.com/office/powerpoint/2010/main" val="266058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368228E-7EAB-4D74-912C-353923322E37}" type="datetimeFigureOut">
              <a:rPr lang="en-GB" smtClean="0"/>
              <a:t>20/08/2025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CFDBA1F9-ED93-42D7-90F7-9ED203497B58}" type="slidenum">
              <a:rPr lang="en-GB" smtClean="0"/>
              <a:t>‹#›</a:t>
            </a:fld>
            <a:endParaRPr lang="en-GB"/>
          </a:p>
        </p:txBody>
      </p:sp>
    </p:spTree>
    <p:extLst>
      <p:ext uri="{BB962C8B-B14F-4D97-AF65-F5344CB8AC3E}">
        <p14:creationId xmlns:p14="http://schemas.microsoft.com/office/powerpoint/2010/main" val="520484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encap.org.uk/help-and-advice/health/winter-vaccination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21BD2EE-6208-EC08-3109-376CEC3755D1}"/>
              </a:ext>
            </a:extLst>
          </p:cNvPr>
          <p:cNvSpPr txBox="1"/>
          <p:nvPr/>
        </p:nvSpPr>
        <p:spPr>
          <a:xfrm>
            <a:off x="57828" y="3735303"/>
            <a:ext cx="3559392" cy="6709529"/>
          </a:xfrm>
          <a:prstGeom prst="rect">
            <a:avLst/>
          </a:prstGeom>
          <a:solidFill>
            <a:srgbClr val="FFFF99"/>
          </a:solidFill>
        </p:spPr>
        <p:txBody>
          <a:bodyPr wrap="square">
            <a:spAutoFit/>
          </a:bodyPr>
          <a:lstStyle/>
          <a:p>
            <a:endParaRPr lang="en-GB" sz="10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u="sng" dirty="0">
                <a:highlight>
                  <a:srgbClr val="FF0000"/>
                </a:highlight>
                <a:latin typeface="Arial" panose="020B0604020202020204" pitchFamily="34" charset="0"/>
                <a:cs typeface="Arial" panose="020B0604020202020204" pitchFamily="34" charset="0"/>
              </a:rPr>
              <a:t>Dates for Covid and Flu Clinics 2025:</a:t>
            </a:r>
          </a:p>
          <a:p>
            <a:r>
              <a:rPr lang="en-GB" sz="1200" b="1" u="sng" dirty="0">
                <a:latin typeface="Arial" panose="020B0604020202020204" pitchFamily="34" charset="0"/>
                <a:cs typeface="Arial" panose="020B0604020202020204" pitchFamily="34" charset="0"/>
              </a:rPr>
              <a:t>Monday 22</a:t>
            </a:r>
            <a:r>
              <a:rPr lang="en-GB" sz="1200" b="1" u="sng" baseline="30000" dirty="0">
                <a:latin typeface="Arial" panose="020B0604020202020204" pitchFamily="34" charset="0"/>
                <a:cs typeface="Arial" panose="020B0604020202020204" pitchFamily="34" charset="0"/>
              </a:rPr>
              <a:t>nd</a:t>
            </a:r>
            <a:r>
              <a:rPr lang="en-GB" sz="1200" b="1" u="sng" dirty="0">
                <a:latin typeface="Arial" panose="020B0604020202020204" pitchFamily="34" charset="0"/>
                <a:cs typeface="Arial" panose="020B0604020202020204" pitchFamily="34" charset="0"/>
              </a:rPr>
              <a:t> Sept</a:t>
            </a:r>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2–3-year-olds and pregnant patients Flu Grenoside</a:t>
            </a:r>
          </a:p>
          <a:p>
            <a:endParaRPr lang="en-GB" sz="1200" b="1"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Wednesday 1</a:t>
            </a:r>
            <a:r>
              <a:rPr lang="en-GB" sz="1200" b="1" u="sng" baseline="30000" dirty="0">
                <a:latin typeface="Arial" panose="020B0604020202020204" pitchFamily="34" charset="0"/>
                <a:cs typeface="Arial" panose="020B0604020202020204" pitchFamily="34" charset="0"/>
              </a:rPr>
              <a:t>st</a:t>
            </a:r>
            <a:r>
              <a:rPr lang="en-GB" sz="1200" b="1" u="sng" dirty="0">
                <a:latin typeface="Arial" panose="020B0604020202020204" pitchFamily="34" charset="0"/>
                <a:cs typeface="Arial" panose="020B0604020202020204" pitchFamily="34" charset="0"/>
              </a:rPr>
              <a:t> Oct – All day &amp; Late night</a:t>
            </a:r>
            <a:r>
              <a:rPr lang="en-GB" sz="1200" b="1" dirty="0">
                <a:latin typeface="Arial" panose="020B0604020202020204" pitchFamily="34" charset="0"/>
                <a:cs typeface="Arial" panose="020B0604020202020204" pitchFamily="34" charset="0"/>
              </a:rPr>
              <a:t> Flu Grenoside</a:t>
            </a:r>
            <a:endParaRPr lang="en-GB" sz="1200" b="1" u="sng" dirty="0">
              <a:latin typeface="Arial" panose="020B0604020202020204" pitchFamily="34" charset="0"/>
              <a:cs typeface="Arial" panose="020B0604020202020204" pitchFamily="34" charset="0"/>
            </a:endParaRPr>
          </a:p>
          <a:p>
            <a:endParaRPr lang="en-GB" sz="1200" b="1" u="sng"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Thursday 2</a:t>
            </a:r>
            <a:r>
              <a:rPr lang="en-GB" sz="1200" b="1" u="sng" baseline="30000" dirty="0">
                <a:latin typeface="Arial" panose="020B0604020202020204" pitchFamily="34" charset="0"/>
                <a:cs typeface="Arial" panose="020B0604020202020204" pitchFamily="34" charset="0"/>
              </a:rPr>
              <a:t>nd</a:t>
            </a:r>
            <a:r>
              <a:rPr lang="en-GB" sz="1200" b="1" u="sng" dirty="0">
                <a:latin typeface="Arial" panose="020B0604020202020204" pitchFamily="34" charset="0"/>
                <a:cs typeface="Arial" panose="020B0604020202020204" pitchFamily="34" charset="0"/>
              </a:rPr>
              <a:t> Oct </a:t>
            </a:r>
          </a:p>
          <a:p>
            <a:r>
              <a:rPr lang="en-GB" sz="1200" b="1" dirty="0">
                <a:latin typeface="Arial" panose="020B0604020202020204" pitchFamily="34" charset="0"/>
                <a:cs typeface="Arial" panose="020B0604020202020204" pitchFamily="34" charset="0"/>
              </a:rPr>
              <a:t>Flu Grenoside &amp; Wadsley Bridge</a:t>
            </a:r>
          </a:p>
          <a:p>
            <a:endParaRPr lang="en-GB" sz="1200" b="1" u="sng"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Friday 3</a:t>
            </a:r>
            <a:r>
              <a:rPr lang="en-GB" sz="1200" b="1" u="sng" baseline="30000" dirty="0">
                <a:latin typeface="Arial" panose="020B0604020202020204" pitchFamily="34" charset="0"/>
                <a:cs typeface="Arial" panose="020B0604020202020204" pitchFamily="34" charset="0"/>
              </a:rPr>
              <a:t>rd</a:t>
            </a:r>
            <a:r>
              <a:rPr lang="en-GB" sz="1200" b="1" u="sng" dirty="0">
                <a:latin typeface="Arial" panose="020B0604020202020204" pitchFamily="34" charset="0"/>
                <a:cs typeface="Arial" panose="020B0604020202020204" pitchFamily="34" charset="0"/>
              </a:rPr>
              <a:t> Oct</a:t>
            </a:r>
            <a:r>
              <a:rPr lang="en-GB" sz="1200" b="1" dirty="0">
                <a:latin typeface="Arial" panose="020B0604020202020204" pitchFamily="34" charset="0"/>
                <a:cs typeface="Arial" panose="020B0604020202020204" pitchFamily="34" charset="0"/>
              </a:rPr>
              <a:t> Flu Grenoside</a:t>
            </a:r>
            <a:endParaRPr lang="en-GB" sz="1200" b="1" u="sng"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Saturday 4</a:t>
            </a:r>
            <a:r>
              <a:rPr lang="en-GB" sz="1200" b="1" u="sng" baseline="30000" dirty="0">
                <a:latin typeface="Arial" panose="020B0604020202020204" pitchFamily="34" charset="0"/>
                <a:cs typeface="Arial" panose="020B0604020202020204" pitchFamily="34" charset="0"/>
              </a:rPr>
              <a:t>th</a:t>
            </a:r>
            <a:r>
              <a:rPr lang="en-GB" sz="1200" b="1" u="sng" dirty="0">
                <a:latin typeface="Arial" panose="020B0604020202020204" pitchFamily="34" charset="0"/>
                <a:cs typeface="Arial" panose="020B0604020202020204" pitchFamily="34" charset="0"/>
              </a:rPr>
              <a:t> Oct 9am-2pm </a:t>
            </a:r>
            <a:r>
              <a:rPr lang="en-GB" sz="1200" b="1" dirty="0">
                <a:latin typeface="Arial" panose="020B0604020202020204" pitchFamily="34" charset="0"/>
                <a:cs typeface="Arial" panose="020B0604020202020204" pitchFamily="34" charset="0"/>
              </a:rPr>
              <a:t>Covid &amp; Flu Grenoside &amp; Wadsley Bridge</a:t>
            </a:r>
          </a:p>
          <a:p>
            <a:endParaRPr lang="en-GB" sz="1200" b="1"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Wednesday 8</a:t>
            </a:r>
            <a:r>
              <a:rPr lang="en-GB" sz="1200" b="1" u="sng" baseline="30000" dirty="0">
                <a:latin typeface="Arial" panose="020B0604020202020204" pitchFamily="34" charset="0"/>
                <a:cs typeface="Arial" panose="020B0604020202020204" pitchFamily="34" charset="0"/>
              </a:rPr>
              <a:t>th</a:t>
            </a:r>
            <a:r>
              <a:rPr lang="en-GB" sz="1200" b="1" u="sng" dirty="0">
                <a:latin typeface="Arial" panose="020B0604020202020204" pitchFamily="34" charset="0"/>
                <a:cs typeface="Arial" panose="020B0604020202020204" pitchFamily="34" charset="0"/>
              </a:rPr>
              <a:t> Oct – Late night clinic </a:t>
            </a:r>
          </a:p>
          <a:p>
            <a:r>
              <a:rPr lang="en-GB" sz="1200" b="1" dirty="0">
                <a:latin typeface="Arial" panose="020B0604020202020204" pitchFamily="34" charset="0"/>
                <a:cs typeface="Arial" panose="020B0604020202020204" pitchFamily="34" charset="0"/>
              </a:rPr>
              <a:t>Covid &amp; Flu Grenoside &amp; Wadsley Bridge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Housebound patients will be communicated to in advance of visiting dates.</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endParaRPr lang="en-GB" sz="1400" b="1" dirty="0"/>
          </a:p>
          <a:p>
            <a:endParaRPr lang="en-GB" sz="1400" b="1" dirty="0"/>
          </a:p>
          <a:p>
            <a:endParaRPr lang="en-GB" sz="1400" dirty="0"/>
          </a:p>
          <a:p>
            <a:endParaRPr lang="en-GB" sz="1400" dirty="0"/>
          </a:p>
          <a:p>
            <a:endParaRPr lang="en-GB" sz="1400" dirty="0"/>
          </a:p>
          <a:p>
            <a:endParaRPr lang="en-GB" sz="1400" dirty="0"/>
          </a:p>
        </p:txBody>
      </p:sp>
      <p:sp>
        <p:nvSpPr>
          <p:cNvPr id="2" name="Title 1">
            <a:extLst>
              <a:ext uri="{FF2B5EF4-FFF2-40B4-BE49-F238E27FC236}">
                <a16:creationId xmlns:a16="http://schemas.microsoft.com/office/drawing/2014/main" id="{E203FA32-015A-408A-4379-237391B2F336}"/>
              </a:ext>
            </a:extLst>
          </p:cNvPr>
          <p:cNvSpPr>
            <a:spLocks noGrp="1"/>
          </p:cNvSpPr>
          <p:nvPr>
            <p:ph type="ctrTitle"/>
          </p:nvPr>
        </p:nvSpPr>
        <p:spPr>
          <a:xfrm>
            <a:off x="2471737" y="135607"/>
            <a:ext cx="4238625" cy="690738"/>
          </a:xfrm>
        </p:spPr>
        <p:txBody>
          <a:bodyPr>
            <a:normAutofit fontScale="90000"/>
          </a:bodyPr>
          <a:lstStyle/>
          <a:p>
            <a:r>
              <a:rPr lang="en-GB" b="1" dirty="0" err="1"/>
              <a:t>Grenoside</a:t>
            </a:r>
            <a:r>
              <a:rPr lang="en-GB" b="1" dirty="0"/>
              <a:t> Surgery</a:t>
            </a:r>
          </a:p>
        </p:txBody>
      </p:sp>
      <p:sp>
        <p:nvSpPr>
          <p:cNvPr id="3" name="Subtitle 2">
            <a:extLst>
              <a:ext uri="{FF2B5EF4-FFF2-40B4-BE49-F238E27FC236}">
                <a16:creationId xmlns:a16="http://schemas.microsoft.com/office/drawing/2014/main" id="{9D554DAA-62FE-0409-DE73-D067864A524C}"/>
              </a:ext>
            </a:extLst>
          </p:cNvPr>
          <p:cNvSpPr>
            <a:spLocks noGrp="1"/>
          </p:cNvSpPr>
          <p:nvPr>
            <p:ph type="subTitle" idx="1"/>
          </p:nvPr>
        </p:nvSpPr>
        <p:spPr>
          <a:xfrm>
            <a:off x="3643312" y="977815"/>
            <a:ext cx="3067050" cy="2467327"/>
          </a:xfrm>
          <a:solidFill>
            <a:schemeClr val="accent1">
              <a:lumMod val="20000"/>
              <a:lumOff val="80000"/>
            </a:schemeClr>
          </a:solidFill>
        </p:spPr>
        <p:txBody>
          <a:bodyPr>
            <a:normAutofit fontScale="47500" lnSpcReduction="20000"/>
          </a:bodyPr>
          <a:lstStyle/>
          <a:p>
            <a:r>
              <a:rPr lang="en-GB" sz="2300" b="1" dirty="0"/>
              <a:t>Useful Numbers</a:t>
            </a:r>
          </a:p>
          <a:p>
            <a:pPr algn="l"/>
            <a:r>
              <a:rPr lang="en-GB" dirty="0"/>
              <a:t>Northern General Hospital		(0114) 243 4343</a:t>
            </a:r>
          </a:p>
          <a:p>
            <a:pPr algn="l"/>
            <a:r>
              <a:rPr lang="en-GB" dirty="0"/>
              <a:t>Royal Hallamshire Hospital 		(0114) 271 1900</a:t>
            </a:r>
          </a:p>
          <a:p>
            <a:pPr algn="l"/>
            <a:r>
              <a:rPr lang="en-GB" dirty="0"/>
              <a:t>Sheffield Children’s Hospital		(0114) 271 7000</a:t>
            </a:r>
          </a:p>
          <a:p>
            <a:pPr algn="l"/>
            <a:r>
              <a:rPr lang="en-GB" dirty="0"/>
              <a:t>Weston Park Hospital		(0114) 226 5000</a:t>
            </a:r>
          </a:p>
          <a:p>
            <a:pPr algn="l"/>
            <a:r>
              <a:rPr lang="en-GB" dirty="0"/>
              <a:t>Charles Clifford Dental </a:t>
            </a:r>
            <a:r>
              <a:rPr lang="en-GB" sz="1400" dirty="0"/>
              <a:t>Hosp	</a:t>
            </a:r>
            <a:r>
              <a:rPr lang="en-GB" dirty="0"/>
              <a:t>	(0114) 271 7800</a:t>
            </a:r>
          </a:p>
          <a:p>
            <a:pPr algn="l"/>
            <a:r>
              <a:rPr lang="en-GB" sz="2300" b="1" dirty="0"/>
              <a:t>Pharmacies</a:t>
            </a:r>
          </a:p>
          <a:p>
            <a:pPr algn="l"/>
            <a:r>
              <a:rPr lang="en-GB" dirty="0"/>
              <a:t>Well Pharmacy (</a:t>
            </a:r>
            <a:r>
              <a:rPr lang="en-GB" dirty="0" err="1"/>
              <a:t>Grenoside</a:t>
            </a:r>
            <a:r>
              <a:rPr lang="en-GB" dirty="0"/>
              <a:t>)		(0114) 245 0021</a:t>
            </a:r>
          </a:p>
          <a:p>
            <a:pPr algn="l"/>
            <a:r>
              <a:rPr lang="en-GB" dirty="0"/>
              <a:t>Allied Pharmacy (</a:t>
            </a:r>
            <a:r>
              <a:rPr lang="en-GB" dirty="0" err="1"/>
              <a:t>Margetson</a:t>
            </a:r>
            <a:r>
              <a:rPr lang="en-GB" dirty="0"/>
              <a:t>)		(0114) 232 1741</a:t>
            </a:r>
          </a:p>
          <a:p>
            <a:pPr algn="l"/>
            <a:r>
              <a:rPr lang="en-GB" dirty="0"/>
              <a:t>Well Pharmacy (Southey)		(0114)  232 5462</a:t>
            </a:r>
          </a:p>
          <a:p>
            <a:pPr algn="l"/>
            <a:r>
              <a:rPr lang="en-GB" dirty="0"/>
              <a:t>Asda Pharmacy (Chaucer)		(0114) 294 4250</a:t>
            </a:r>
          </a:p>
          <a:p>
            <a:pPr algn="l"/>
            <a:r>
              <a:rPr lang="en-GB" dirty="0"/>
              <a:t>Parson Cross Pharmacy		(0114)  240 0390</a:t>
            </a:r>
          </a:p>
        </p:txBody>
      </p:sp>
      <p:sp>
        <p:nvSpPr>
          <p:cNvPr id="4" name="Subtitle 2">
            <a:extLst>
              <a:ext uri="{FF2B5EF4-FFF2-40B4-BE49-F238E27FC236}">
                <a16:creationId xmlns:a16="http://schemas.microsoft.com/office/drawing/2014/main" id="{C8FE7B19-3EE8-CBCE-4B14-562F934E0E63}"/>
              </a:ext>
            </a:extLst>
          </p:cNvPr>
          <p:cNvSpPr txBox="1">
            <a:spLocks/>
          </p:cNvSpPr>
          <p:nvPr/>
        </p:nvSpPr>
        <p:spPr>
          <a:xfrm>
            <a:off x="2800350" y="5343173"/>
            <a:ext cx="3733800" cy="246732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GB" dirty="0"/>
          </a:p>
        </p:txBody>
      </p:sp>
      <p:sp>
        <p:nvSpPr>
          <p:cNvPr id="5" name="Subtitle 2">
            <a:extLst>
              <a:ext uri="{FF2B5EF4-FFF2-40B4-BE49-F238E27FC236}">
                <a16:creationId xmlns:a16="http://schemas.microsoft.com/office/drawing/2014/main" id="{F9C9EF91-6459-50D1-867A-04CD5177F8E9}"/>
              </a:ext>
            </a:extLst>
          </p:cNvPr>
          <p:cNvSpPr txBox="1">
            <a:spLocks/>
          </p:cNvSpPr>
          <p:nvPr/>
        </p:nvSpPr>
        <p:spPr>
          <a:xfrm>
            <a:off x="3639515" y="4970765"/>
            <a:ext cx="3067050" cy="2129190"/>
          </a:xfrm>
          <a:prstGeom prst="rect">
            <a:avLst/>
          </a:prstGeom>
          <a:solidFill>
            <a:srgbClr val="00B0F0"/>
          </a:solid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400" dirty="0"/>
              <a:t>The practice will be closed for staff training one afternoon a month from 1.00pm</a:t>
            </a:r>
          </a:p>
          <a:p>
            <a:r>
              <a:rPr lang="en-GB" sz="1400" b="1" dirty="0">
                <a:solidFill>
                  <a:schemeClr val="bg1"/>
                </a:solidFill>
              </a:rPr>
              <a:t>             The Next PLI is:</a:t>
            </a:r>
          </a:p>
          <a:p>
            <a:r>
              <a:rPr lang="en-GB" sz="1400" b="1" dirty="0">
                <a:solidFill>
                  <a:schemeClr val="bg1"/>
                </a:solidFill>
              </a:rPr>
              <a:t>                17.09.2025</a:t>
            </a:r>
          </a:p>
          <a:p>
            <a:r>
              <a:rPr lang="en-GB" sz="1400" dirty="0"/>
              <a:t>                        Should you need a doctor during this time, please telephone the surgery number and your call will be dealt with by the GP collaborative</a:t>
            </a:r>
          </a:p>
        </p:txBody>
      </p:sp>
      <p:pic>
        <p:nvPicPr>
          <p:cNvPr id="1026" name="Picture 2" descr="Greener Practice « Green Cross Group Practice">
            <a:extLst>
              <a:ext uri="{FF2B5EF4-FFF2-40B4-BE49-F238E27FC236}">
                <a16:creationId xmlns:a16="http://schemas.microsoft.com/office/drawing/2014/main" id="{F013965B-FBED-5135-1FA4-7BC3F1F22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1"/>
            <a:ext cx="1666548" cy="140636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421C233-F311-190D-86DC-59703426E2A1}"/>
              </a:ext>
            </a:extLst>
          </p:cNvPr>
          <p:cNvCxnSpPr/>
          <p:nvPr/>
        </p:nvCxnSpPr>
        <p:spPr>
          <a:xfrm>
            <a:off x="2614613" y="845395"/>
            <a:ext cx="4095749"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BF6C58-B880-9026-55AD-F3E507DE8DEA}"/>
              </a:ext>
            </a:extLst>
          </p:cNvPr>
          <p:cNvSpPr txBox="1"/>
          <p:nvPr/>
        </p:nvSpPr>
        <p:spPr>
          <a:xfrm>
            <a:off x="-114299" y="1112121"/>
            <a:ext cx="2914649" cy="738664"/>
          </a:xfrm>
          <a:prstGeom prst="rect">
            <a:avLst/>
          </a:prstGeom>
          <a:noFill/>
        </p:spPr>
        <p:txBody>
          <a:bodyPr wrap="square">
            <a:spAutoFit/>
          </a:bodyPr>
          <a:lstStyle/>
          <a:p>
            <a:pPr algn="ctr"/>
            <a:r>
              <a:rPr lang="en-GB" sz="1400" b="1" i="0" u="none" strike="noStrike" baseline="0" dirty="0"/>
              <a:t>Practice Newsletter</a:t>
            </a:r>
          </a:p>
          <a:p>
            <a:pPr algn="ctr"/>
            <a:r>
              <a:rPr lang="en-GB" sz="1400" i="0" u="none" strike="noStrike" baseline="0" dirty="0"/>
              <a:t>Welcome to </a:t>
            </a:r>
            <a:r>
              <a:rPr lang="en-GB" sz="1400" dirty="0"/>
              <a:t>the latest issue of our Practice Newsletter</a:t>
            </a:r>
            <a:endParaRPr lang="en-GB" sz="1400" i="0" u="none" strike="noStrike" baseline="0" dirty="0"/>
          </a:p>
        </p:txBody>
      </p:sp>
      <p:sp>
        <p:nvSpPr>
          <p:cNvPr id="12" name="TextBox 11">
            <a:extLst>
              <a:ext uri="{FF2B5EF4-FFF2-40B4-BE49-F238E27FC236}">
                <a16:creationId xmlns:a16="http://schemas.microsoft.com/office/drawing/2014/main" id="{3D552702-297E-7D0A-7B6D-FC5BFCB6DDBC}"/>
              </a:ext>
            </a:extLst>
          </p:cNvPr>
          <p:cNvSpPr txBox="1"/>
          <p:nvPr/>
        </p:nvSpPr>
        <p:spPr>
          <a:xfrm>
            <a:off x="106845" y="8668695"/>
            <a:ext cx="3510375" cy="1815882"/>
          </a:xfrm>
          <a:prstGeom prst="rect">
            <a:avLst/>
          </a:prstGeom>
          <a:solidFill>
            <a:srgbClr val="B889DB"/>
          </a:solidFill>
        </p:spPr>
        <p:txBody>
          <a:bodyPr wrap="square">
            <a:spAutoFit/>
          </a:bodyPr>
          <a:lstStyle/>
          <a:p>
            <a:r>
              <a:rPr lang="en-GB" sz="1400" b="1" i="0" u="none" strike="noStrike" baseline="0" dirty="0"/>
              <a:t>Updates</a:t>
            </a:r>
            <a:endParaRPr lang="en-GB" sz="1400" b="1" dirty="0"/>
          </a:p>
          <a:p>
            <a:r>
              <a:rPr lang="en-GB" sz="1400" dirty="0">
                <a:latin typeface="Arial" panose="020B0604020202020204" pitchFamily="34" charset="0"/>
                <a:cs typeface="Arial" panose="020B0604020202020204" pitchFamily="34" charset="0"/>
              </a:rPr>
              <a:t>Total Triage is going well and having a very positive response from patient feedback. If anyone has any questions or concerns please telephone Beth to discuss.</a:t>
            </a:r>
          </a:p>
          <a:p>
            <a:endParaRPr lang="en-GB" sz="1400" dirty="0"/>
          </a:p>
          <a:p>
            <a:endParaRPr lang="en-GB" sz="1400" dirty="0"/>
          </a:p>
        </p:txBody>
      </p:sp>
      <p:sp>
        <p:nvSpPr>
          <p:cNvPr id="14" name="TextBox 13">
            <a:extLst>
              <a:ext uri="{FF2B5EF4-FFF2-40B4-BE49-F238E27FC236}">
                <a16:creationId xmlns:a16="http://schemas.microsoft.com/office/drawing/2014/main" id="{940096E1-06C8-CC46-1300-62FE4A214DE7}"/>
              </a:ext>
            </a:extLst>
          </p:cNvPr>
          <p:cNvSpPr txBox="1"/>
          <p:nvPr/>
        </p:nvSpPr>
        <p:spPr>
          <a:xfrm>
            <a:off x="3643312" y="3479765"/>
            <a:ext cx="3067049" cy="1384995"/>
          </a:xfrm>
          <a:prstGeom prst="rect">
            <a:avLst/>
          </a:prstGeom>
          <a:solidFill>
            <a:schemeClr val="accent6">
              <a:lumMod val="40000"/>
              <a:lumOff val="60000"/>
            </a:schemeClr>
          </a:solidFill>
        </p:spPr>
        <p:txBody>
          <a:bodyPr wrap="square">
            <a:spAutoFit/>
          </a:bodyPr>
          <a:lstStyle/>
          <a:p>
            <a:pPr algn="ctr"/>
            <a:r>
              <a:rPr lang="en-GB" sz="1400" b="1" dirty="0"/>
              <a:t>Patient Participation Group</a:t>
            </a:r>
            <a:endParaRPr lang="en-GB" sz="1400" b="1" i="0" u="none" strike="noStrike" baseline="0" dirty="0"/>
          </a:p>
          <a:p>
            <a:endParaRPr lang="en-GB" sz="1400" b="1" dirty="0"/>
          </a:p>
          <a:p>
            <a:pPr algn="ctr"/>
            <a:r>
              <a:rPr lang="en-GB" sz="1400" dirty="0"/>
              <a:t>Minutes have been uploaded on Grenoside’s website under Patient Participation Group.</a:t>
            </a:r>
          </a:p>
          <a:p>
            <a:endParaRPr lang="en-GB" sz="1400" dirty="0"/>
          </a:p>
        </p:txBody>
      </p:sp>
      <p:sp>
        <p:nvSpPr>
          <p:cNvPr id="15" name="TextBox 14">
            <a:extLst>
              <a:ext uri="{FF2B5EF4-FFF2-40B4-BE49-F238E27FC236}">
                <a16:creationId xmlns:a16="http://schemas.microsoft.com/office/drawing/2014/main" id="{E8C3F71F-417A-58F9-088C-D9B45B2ED86F}"/>
              </a:ext>
            </a:extLst>
          </p:cNvPr>
          <p:cNvSpPr txBox="1"/>
          <p:nvPr/>
        </p:nvSpPr>
        <p:spPr>
          <a:xfrm>
            <a:off x="247649" y="10003661"/>
            <a:ext cx="2814638"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r"/>
            <a:r>
              <a:rPr lang="en-GB" sz="1400" i="0" u="none" strike="noStrike" baseline="0" dirty="0"/>
              <a:t>   </a:t>
            </a:r>
          </a:p>
          <a:p>
            <a:pPr algn="r"/>
            <a:r>
              <a:rPr lang="en-GB" sz="1400" i="0" u="none" strike="noStrike" baseline="0" dirty="0"/>
              <a:t>What would you like to </a:t>
            </a:r>
          </a:p>
          <a:p>
            <a:pPr algn="r"/>
            <a:r>
              <a:rPr lang="en-GB" sz="1400" i="0" u="none" strike="noStrike" baseline="0" dirty="0"/>
              <a:t>see in this newsletter?</a:t>
            </a:r>
          </a:p>
          <a:p>
            <a:pPr algn="r"/>
            <a:r>
              <a:rPr lang="en-GB" sz="1400" dirty="0"/>
              <a:t>Do you have any ideas?</a:t>
            </a:r>
          </a:p>
          <a:p>
            <a:endParaRPr lang="en-GB" sz="1400" dirty="0"/>
          </a:p>
          <a:p>
            <a:pPr algn="ctr"/>
            <a:r>
              <a:rPr lang="en-GB" sz="1400" dirty="0"/>
              <a:t>If so, please speak to Kara Eaves or leave a suggestion at reception.</a:t>
            </a:r>
          </a:p>
          <a:p>
            <a:pPr algn="ctr"/>
            <a:endParaRPr lang="en-GB" sz="1400" b="1" i="0" u="none" strike="noStrike" baseline="0" dirty="0"/>
          </a:p>
        </p:txBody>
      </p:sp>
      <p:pic>
        <p:nvPicPr>
          <p:cNvPr id="16" name="Picture 4" descr="Home - City of Kimball, NE">
            <a:extLst>
              <a:ext uri="{FF2B5EF4-FFF2-40B4-BE49-F238E27FC236}">
                <a16:creationId xmlns:a16="http://schemas.microsoft.com/office/drawing/2014/main" id="{08925FAB-77E2-825A-31C2-0A490DF89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49" y="10093659"/>
            <a:ext cx="760199" cy="7810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632D2D1-51C9-5CFB-8B84-2C0F9B936048}"/>
              </a:ext>
            </a:extLst>
          </p:cNvPr>
          <p:cNvSpPr txBox="1"/>
          <p:nvPr/>
        </p:nvSpPr>
        <p:spPr>
          <a:xfrm>
            <a:off x="2995060" y="8093111"/>
            <a:ext cx="3733800" cy="4001095"/>
          </a:xfrm>
          <a:prstGeom prst="rect">
            <a:avLst/>
          </a:prstGeom>
          <a:noFill/>
        </p:spPr>
        <p:txBody>
          <a:bodyPr wrap="square">
            <a:spAutoFit/>
          </a:bodyPr>
          <a:lstStyle/>
          <a:p>
            <a:endParaRPr lang="en-GB" sz="1200" i="0" u="none" strike="noStrike" baseline="0" dirty="0"/>
          </a:p>
          <a:p>
            <a:pPr algn="ctr"/>
            <a:endParaRPr lang="en-GB" sz="1400" dirty="0"/>
          </a:p>
          <a:p>
            <a:pPr algn="ctr"/>
            <a:endParaRPr lang="en-GB" sz="1400" i="0" u="none" strike="noStrike" baseline="0" dirty="0"/>
          </a:p>
          <a:p>
            <a:pPr algn="ctr"/>
            <a:endParaRPr lang="en-GB" sz="1400" dirty="0"/>
          </a:p>
          <a:p>
            <a:pPr algn="ctr"/>
            <a:endParaRPr lang="en-GB" sz="1400" i="0" u="none" strike="noStrike" baseline="0" dirty="0"/>
          </a:p>
          <a:p>
            <a:pPr algn="ctr"/>
            <a:endParaRPr lang="en-GB" sz="1400" dirty="0"/>
          </a:p>
          <a:p>
            <a:pPr algn="ctr"/>
            <a:endParaRPr lang="en-GB" sz="1400" i="0" u="none" strike="noStrike" baseline="0" dirty="0"/>
          </a:p>
          <a:p>
            <a:pPr algn="ctr"/>
            <a:endParaRPr lang="en-GB" sz="1400" dirty="0"/>
          </a:p>
          <a:p>
            <a:pPr algn="ctr"/>
            <a:r>
              <a:rPr lang="en-GB" sz="1400" dirty="0">
                <a:solidFill>
                  <a:schemeClr val="accent6">
                    <a:lumMod val="75000"/>
                  </a:schemeClr>
                </a:solidFill>
              </a:rPr>
              <a:t>             If you are unable to attend</a:t>
            </a:r>
            <a:r>
              <a:rPr lang="en-GB" sz="1400" b="1" dirty="0">
                <a:solidFill>
                  <a:schemeClr val="accent6">
                    <a:lumMod val="75000"/>
                  </a:schemeClr>
                </a:solidFill>
              </a:rPr>
              <a:t> </a:t>
            </a:r>
            <a:r>
              <a:rPr lang="en-GB" sz="1400" b="1" u="sng" dirty="0">
                <a:solidFill>
                  <a:schemeClr val="accent6">
                    <a:lumMod val="75000"/>
                  </a:schemeClr>
                </a:solidFill>
              </a:rPr>
              <a:t>always</a:t>
            </a:r>
            <a:r>
              <a:rPr lang="en-GB" sz="1400" b="1" dirty="0">
                <a:solidFill>
                  <a:schemeClr val="accent6">
                    <a:lumMod val="75000"/>
                  </a:schemeClr>
                </a:solidFill>
              </a:rPr>
              <a:t> </a:t>
            </a:r>
            <a:r>
              <a:rPr lang="en-GB" sz="1400" dirty="0">
                <a:solidFill>
                  <a:schemeClr val="accent6">
                    <a:lumMod val="75000"/>
                  </a:schemeClr>
                </a:solidFill>
              </a:rPr>
              <a:t>cancel your appointment</a:t>
            </a:r>
          </a:p>
          <a:p>
            <a:pPr algn="ctr"/>
            <a:endParaRPr lang="en-GB" sz="1400" dirty="0"/>
          </a:p>
          <a:p>
            <a:pPr algn="ctr"/>
            <a:r>
              <a:rPr lang="en-GB" sz="1400" b="1" dirty="0">
                <a:solidFill>
                  <a:schemeClr val="accent6">
                    <a:lumMod val="75000"/>
                  </a:schemeClr>
                </a:solidFill>
              </a:rPr>
              <a:t>To cancel or rearrange </a:t>
            </a:r>
          </a:p>
          <a:p>
            <a:pPr algn="ctr"/>
            <a:r>
              <a:rPr lang="en-GB" sz="1400" dirty="0">
                <a:solidFill>
                  <a:schemeClr val="accent6">
                    <a:lumMod val="75000"/>
                  </a:schemeClr>
                </a:solidFill>
              </a:rPr>
              <a:t>call us on </a:t>
            </a:r>
            <a:r>
              <a:rPr lang="en-GB" sz="1400" b="1" dirty="0">
                <a:solidFill>
                  <a:schemeClr val="accent6">
                    <a:lumMod val="75000"/>
                  </a:schemeClr>
                </a:solidFill>
              </a:rPr>
              <a:t>0114</a:t>
            </a:r>
            <a:r>
              <a:rPr lang="en-GB" sz="1400" dirty="0">
                <a:solidFill>
                  <a:schemeClr val="accent6">
                    <a:lumMod val="75000"/>
                  </a:schemeClr>
                </a:solidFill>
              </a:rPr>
              <a:t> </a:t>
            </a:r>
            <a:r>
              <a:rPr lang="en-GB" sz="1400" b="1" dirty="0">
                <a:solidFill>
                  <a:schemeClr val="accent6">
                    <a:lumMod val="75000"/>
                  </a:schemeClr>
                </a:solidFill>
              </a:rPr>
              <a:t>240 3159 </a:t>
            </a:r>
          </a:p>
          <a:p>
            <a:pPr algn="ctr"/>
            <a:r>
              <a:rPr lang="en-GB" sz="1400" dirty="0">
                <a:solidFill>
                  <a:schemeClr val="accent6">
                    <a:lumMod val="75000"/>
                  </a:schemeClr>
                </a:solidFill>
              </a:rPr>
              <a:t>24 hours a day</a:t>
            </a:r>
          </a:p>
          <a:p>
            <a:pPr algn="ctr"/>
            <a:r>
              <a:rPr lang="en-GB" sz="1400" dirty="0">
                <a:solidFill>
                  <a:schemeClr val="accent6">
                    <a:lumMod val="75000"/>
                  </a:schemeClr>
                </a:solidFill>
              </a:rPr>
              <a:t>Select option 1 to leave a message</a:t>
            </a:r>
            <a:br>
              <a:rPr lang="en-GB" sz="1400" dirty="0">
                <a:solidFill>
                  <a:schemeClr val="accent6">
                    <a:lumMod val="75000"/>
                  </a:schemeClr>
                </a:solidFill>
              </a:rPr>
            </a:br>
            <a:r>
              <a:rPr lang="en-GB" sz="1400" dirty="0">
                <a:solidFill>
                  <a:schemeClr val="accent6">
                    <a:lumMod val="75000"/>
                  </a:schemeClr>
                </a:solidFill>
              </a:rPr>
              <a:t>Text 07758 721550</a:t>
            </a:r>
          </a:p>
          <a:p>
            <a:pPr algn="ctr"/>
            <a:r>
              <a:rPr lang="en-GB" sz="1400" dirty="0">
                <a:solidFill>
                  <a:schemeClr val="accent6">
                    <a:lumMod val="75000"/>
                  </a:schemeClr>
                </a:solidFill>
              </a:rPr>
              <a:t>             Visit the practice in person to rearrange</a:t>
            </a:r>
          </a:p>
          <a:p>
            <a:pPr algn="ctr"/>
            <a:endParaRPr lang="en-GB" sz="1400" i="0" u="none" strike="noStrike" baseline="0" dirty="0"/>
          </a:p>
        </p:txBody>
      </p:sp>
      <p:pic>
        <p:nvPicPr>
          <p:cNvPr id="25" name="Picture 24">
            <a:extLst>
              <a:ext uri="{FF2B5EF4-FFF2-40B4-BE49-F238E27FC236}">
                <a16:creationId xmlns:a16="http://schemas.microsoft.com/office/drawing/2014/main" id="{8AA72593-363F-A284-9344-C67C18476E1E}"/>
              </a:ext>
            </a:extLst>
          </p:cNvPr>
          <p:cNvPicPr>
            <a:picLocks noChangeAspect="1"/>
          </p:cNvPicPr>
          <p:nvPr/>
        </p:nvPicPr>
        <p:blipFill>
          <a:blip r:embed="rId4"/>
          <a:stretch>
            <a:fillRect/>
          </a:stretch>
        </p:blipFill>
        <p:spPr>
          <a:xfrm>
            <a:off x="3103349" y="10366662"/>
            <a:ext cx="495369" cy="1314633"/>
          </a:xfrm>
          <a:prstGeom prst="rect">
            <a:avLst/>
          </a:prstGeom>
        </p:spPr>
      </p:pic>
      <p:pic>
        <p:nvPicPr>
          <p:cNvPr id="1030" name="Picture 6" descr="Boston Training Videos - Boston Video Production for Business ...">
            <a:extLst>
              <a:ext uri="{FF2B5EF4-FFF2-40B4-BE49-F238E27FC236}">
                <a16:creationId xmlns:a16="http://schemas.microsoft.com/office/drawing/2014/main" id="{964BF55A-62DC-6E59-257D-56D00EAE8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9515" y="5380945"/>
            <a:ext cx="1056310" cy="1056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S SNEE ICB - west Suffolk (@SNEEICB_WS) / Twitter">
            <a:extLst>
              <a:ext uri="{FF2B5EF4-FFF2-40B4-BE49-F238E27FC236}">
                <a16:creationId xmlns:a16="http://schemas.microsoft.com/office/drawing/2014/main" id="{E3AD8578-8F25-27CB-AA85-23F203F5E9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740" y="716106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D9F78289-A961-FAB8-E75F-0F897FF28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27" y="1835477"/>
            <a:ext cx="3046206" cy="19038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ADC9189-0698-88D8-CCEC-CBC9E1C617A9}"/>
              </a:ext>
            </a:extLst>
          </p:cNvPr>
          <p:cNvSpPr txBox="1"/>
          <p:nvPr/>
        </p:nvSpPr>
        <p:spPr>
          <a:xfrm>
            <a:off x="39326" y="3813683"/>
            <a:ext cx="3587333" cy="1169551"/>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Please support the practice by having your vaccination for flu and Covid here at Grenoside and Wadsley Bridge Surgery. Practices are funded to provide these vaccinations and by coming to the surgery we are able to recycle this income into care for our patients throughout the year.</a:t>
            </a: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63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2F1C-CA9D-8BF9-BE89-277E1F216519}"/>
              </a:ext>
            </a:extLst>
          </p:cNvPr>
          <p:cNvSpPr>
            <a:spLocks noGrp="1"/>
          </p:cNvSpPr>
          <p:nvPr>
            <p:ph type="title"/>
          </p:nvPr>
        </p:nvSpPr>
        <p:spPr>
          <a:xfrm>
            <a:off x="190500" y="4466275"/>
            <a:ext cx="6477000" cy="7766756"/>
          </a:xfrm>
        </p:spPr>
        <p:txBody>
          <a:bodyPr>
            <a:noAutofit/>
          </a:bodyPr>
          <a:lstStyle/>
          <a:p>
            <a:pPr algn="ctr"/>
            <a:r>
              <a:rPr lang="en-GB" sz="2000" b="0" dirty="0">
                <a:solidFill>
                  <a:srgbClr val="54237F"/>
                </a:solidFill>
                <a:effectLst/>
                <a:latin typeface="+mn-lt"/>
              </a:rPr>
              <a:t>Get boosted in time for winter</a:t>
            </a:r>
            <a:br>
              <a:rPr lang="en-GB" sz="2000" b="0" dirty="0">
                <a:solidFill>
                  <a:srgbClr val="54237F"/>
                </a:solidFill>
                <a:effectLst/>
                <a:latin typeface="+mn-lt"/>
              </a:rPr>
            </a:br>
            <a:br>
              <a:rPr lang="en-GB" sz="2000" b="0" i="0" dirty="0">
                <a:solidFill>
                  <a:srgbClr val="222222"/>
                </a:solidFill>
                <a:effectLst/>
                <a:latin typeface="+mn-lt"/>
              </a:rPr>
            </a:br>
            <a:r>
              <a:rPr lang="en-GB" sz="2000" b="0" i="0" dirty="0">
                <a:solidFill>
                  <a:srgbClr val="222222"/>
                </a:solidFill>
                <a:effectLst/>
                <a:latin typeface="+mn-lt"/>
              </a:rPr>
              <a:t>We are encouraging everyone eligible to take up their offer of a free flu vaccine and a COVID-19 booster.</a:t>
            </a:r>
            <a:br>
              <a:rPr lang="en-GB" sz="2000" b="0" i="0" dirty="0">
                <a:solidFill>
                  <a:srgbClr val="222222"/>
                </a:solidFill>
                <a:effectLst/>
                <a:latin typeface="+mn-lt"/>
              </a:rPr>
            </a:br>
            <a:br>
              <a:rPr lang="en-GB" sz="2000" b="0" i="0" dirty="0">
                <a:solidFill>
                  <a:srgbClr val="222222"/>
                </a:solidFill>
                <a:effectLst/>
                <a:latin typeface="+mn-lt"/>
              </a:rPr>
            </a:br>
            <a:r>
              <a:rPr lang="en-GB" sz="2000" b="0" i="0" dirty="0">
                <a:solidFill>
                  <a:srgbClr val="222222"/>
                </a:solidFill>
                <a:effectLst/>
                <a:latin typeface="+mn-lt"/>
              </a:rPr>
              <a:t>Unpaid carers, people aged over 65 or who have a learning disability are among those who qualify.</a:t>
            </a:r>
            <a:br>
              <a:rPr lang="en-GB" sz="2000" b="0" i="0" dirty="0">
                <a:solidFill>
                  <a:srgbClr val="222222"/>
                </a:solidFill>
                <a:effectLst/>
                <a:latin typeface="+mn-lt"/>
              </a:rPr>
            </a:br>
            <a:r>
              <a:rPr lang="en-GB" sz="2000" b="0" i="0" dirty="0">
                <a:solidFill>
                  <a:srgbClr val="222222"/>
                </a:solidFill>
                <a:effectLst/>
                <a:latin typeface="+mn-lt"/>
              </a:rPr>
              <a:t>Flu and COVID-19 can both be life-threatening and spread more easily in winter.</a:t>
            </a:r>
            <a:br>
              <a:rPr lang="en-GB" sz="2000" b="0" i="0" dirty="0">
                <a:solidFill>
                  <a:srgbClr val="222222"/>
                </a:solidFill>
                <a:effectLst/>
                <a:latin typeface="+mn-lt"/>
              </a:rPr>
            </a:br>
            <a:br>
              <a:rPr lang="en-GB" sz="2000" b="0" i="0" dirty="0">
                <a:solidFill>
                  <a:srgbClr val="222222"/>
                </a:solidFill>
                <a:effectLst/>
                <a:latin typeface="+mn-lt"/>
              </a:rPr>
            </a:br>
            <a:r>
              <a:rPr lang="en-GB" sz="2000" b="0" i="0" dirty="0">
                <a:solidFill>
                  <a:srgbClr val="222222"/>
                </a:solidFill>
                <a:effectLst/>
                <a:latin typeface="+mn-lt"/>
              </a:rPr>
              <a:t>The vaccines provide an added layer of protection against the two illnesses, both of which are expected to become more prevalent as the temperature drops and people spend more time indoors. </a:t>
            </a:r>
            <a:br>
              <a:rPr lang="en-GB" sz="2000" b="0" i="0" dirty="0">
                <a:solidFill>
                  <a:srgbClr val="222222"/>
                </a:solidFill>
                <a:effectLst/>
                <a:latin typeface="+mn-lt"/>
              </a:rPr>
            </a:br>
            <a:br>
              <a:rPr lang="en-GB" sz="2000" b="0" i="0" dirty="0">
                <a:solidFill>
                  <a:srgbClr val="222222"/>
                </a:solidFill>
                <a:effectLst/>
                <a:latin typeface="+mn-lt"/>
              </a:rPr>
            </a:br>
            <a:r>
              <a:rPr lang="en-GB" sz="2000" b="0" i="0" dirty="0">
                <a:solidFill>
                  <a:srgbClr val="222222"/>
                </a:solidFill>
                <a:effectLst/>
                <a:latin typeface="+mn-lt"/>
              </a:rPr>
              <a:t>If you support someone with a learning disability you can help to make sure they have good access to healthcare by supporting them to:</a:t>
            </a:r>
            <a:br>
              <a:rPr lang="en-GB" sz="2000" b="0" i="0" dirty="0">
                <a:solidFill>
                  <a:srgbClr val="222222"/>
                </a:solidFill>
                <a:effectLst/>
                <a:latin typeface="+mn-lt"/>
              </a:rPr>
            </a:br>
            <a:r>
              <a:rPr lang="en-GB" sz="2000" b="0" i="0" dirty="0">
                <a:solidFill>
                  <a:srgbClr val="222222"/>
                </a:solidFill>
                <a:effectLst/>
                <a:latin typeface="+mn-lt"/>
              </a:rPr>
              <a:t>Be on the GP learning disability register ask their GP practice for additional information adding to their summary care record, have the right health checks, screening and immunisations and to carry out the actions in their health action plan</a:t>
            </a:r>
            <a:r>
              <a:rPr lang="en-GB" sz="2000" b="1" i="0" dirty="0">
                <a:solidFill>
                  <a:srgbClr val="222222"/>
                </a:solidFill>
                <a:effectLst/>
                <a:latin typeface="+mn-lt"/>
              </a:rPr>
              <a:t>.</a:t>
            </a:r>
            <a:br>
              <a:rPr lang="en-GB" sz="2000" b="1" i="0" dirty="0">
                <a:solidFill>
                  <a:srgbClr val="222222"/>
                </a:solidFill>
                <a:effectLst/>
                <a:latin typeface="+mn-lt"/>
              </a:rPr>
            </a:br>
            <a:br>
              <a:rPr lang="en-GB" sz="2000" b="0" i="0" dirty="0">
                <a:solidFill>
                  <a:srgbClr val="222222"/>
                </a:solidFill>
                <a:effectLst/>
                <a:latin typeface="+mn-lt"/>
              </a:rPr>
            </a:br>
            <a:r>
              <a:rPr lang="en-GB" sz="2000" b="0" i="0" dirty="0">
                <a:solidFill>
                  <a:srgbClr val="222222"/>
                </a:solidFill>
                <a:effectLst/>
                <a:latin typeface="+mn-lt"/>
              </a:rPr>
              <a:t>Mencap has produced this easy reading guide about the COVID-19 booster for people with a learning disability </a:t>
            </a:r>
            <a:r>
              <a:rPr lang="en-GB" sz="1400" dirty="0">
                <a:latin typeface="Arial" panose="020B0604020202020204" pitchFamily="34" charset="0"/>
                <a:cs typeface="Arial" panose="020B0604020202020204" pitchFamily="34" charset="0"/>
                <a:hlinkClick r:id="rId2"/>
              </a:rPr>
              <a:t>Winter vaccinations | Mencap</a:t>
            </a:r>
            <a:br>
              <a:rPr lang="en-GB" sz="2000" b="0" i="0" dirty="0">
                <a:solidFill>
                  <a:srgbClr val="222222"/>
                </a:solidFill>
                <a:effectLst/>
                <a:latin typeface="+mn-lt"/>
              </a:rPr>
            </a:br>
            <a:endParaRPr lang="en-GB" sz="2000" dirty="0">
              <a:latin typeface="+mn-lt"/>
            </a:endParaRPr>
          </a:p>
        </p:txBody>
      </p:sp>
      <p:pic>
        <p:nvPicPr>
          <p:cNvPr id="4" name="Picture 3" descr="A blue and white sign with text&#10;&#10;Description automatically generated">
            <a:extLst>
              <a:ext uri="{FF2B5EF4-FFF2-40B4-BE49-F238E27FC236}">
                <a16:creationId xmlns:a16="http://schemas.microsoft.com/office/drawing/2014/main" id="{5710C2D4-097E-E788-6A70-31B5A619F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396" y="158044"/>
            <a:ext cx="4308231" cy="4308231"/>
          </a:xfrm>
          <a:prstGeom prst="rect">
            <a:avLst/>
          </a:prstGeom>
        </p:spPr>
      </p:pic>
    </p:spTree>
    <p:extLst>
      <p:ext uri="{BB962C8B-B14F-4D97-AF65-F5344CB8AC3E}">
        <p14:creationId xmlns:p14="http://schemas.microsoft.com/office/powerpoint/2010/main" val="279078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of a health care program&#10;&#10;Description automatically generated with medium confidence">
            <a:extLst>
              <a:ext uri="{FF2B5EF4-FFF2-40B4-BE49-F238E27FC236}">
                <a16:creationId xmlns:a16="http://schemas.microsoft.com/office/drawing/2014/main" id="{0CBD9785-9C28-4724-B27A-1048C6409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958" y="679938"/>
            <a:ext cx="5802083" cy="10300800"/>
          </a:xfrm>
        </p:spPr>
      </p:pic>
    </p:spTree>
    <p:extLst>
      <p:ext uri="{BB962C8B-B14F-4D97-AF65-F5344CB8AC3E}">
        <p14:creationId xmlns:p14="http://schemas.microsoft.com/office/powerpoint/2010/main" val="1765006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2013 - 2022 Theme</Template>
  <TotalTime>500</TotalTime>
  <Words>614</Words>
  <Application>Microsoft Office PowerPoint</Application>
  <PresentationFormat>Widescreen</PresentationFormat>
  <Paragraphs>73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Grenoside Surgery</vt:lpstr>
      <vt:lpstr>Get boosted in time for winter  We are encouraging everyone eligible to take up their offer of a free flu vaccine and a COVID-19 booster.  Unpaid carers, people aged over 65 or who have a learning disability are among those who qualify. Flu and COVID-19 can both be life-threatening and spread more easily in winter.  The vaccines provide an added layer of protection against the two illnesses, both of which are expected to become more prevalent as the temperature drops and people spend more time indoors.   If you support someone with a learning disability you can help to make sure they have good access to healthcare by supporting them to: Be on the GP learning disability register ask their GP practice for additional information adding to their summary care record, have the right health checks, screening and immunisations and to carry out the actions in their health action plan.  Mencap has produced this easy reading guide about the COVID-19 booster for people with a learning disability Winter vaccinations | Mencap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Grenoside Surgery</dc:title>
  <dc:creator>EAVES, Kara (BARNSLEY ROAD SURGERY)</dc:creator>
  <cp:lastModifiedBy>EAVES, Kara (GRENOSIDE SURGERY)</cp:lastModifiedBy>
  <cp:revision>7</cp:revision>
  <dcterms:created xsi:type="dcterms:W3CDTF">2024-07-31T11:06:28Z</dcterms:created>
  <dcterms:modified xsi:type="dcterms:W3CDTF">2025-08-20T14:45:31Z</dcterms:modified>
</cp:coreProperties>
</file>