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96D3"/>
    <a:srgbClr val="FB69C0"/>
    <a:srgbClr val="FFFF99"/>
    <a:srgbClr val="FFFF66"/>
    <a:srgbClr val="B889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34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8228E-7EAB-4D74-912C-353923322E37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BA1F9-ED93-42D7-90F7-9ED203497B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0828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8228E-7EAB-4D74-912C-353923322E37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BA1F9-ED93-42D7-90F7-9ED203497B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58083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8228E-7EAB-4D74-912C-353923322E37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BA1F9-ED93-42D7-90F7-9ED203497B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869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8228E-7EAB-4D74-912C-353923322E37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BA1F9-ED93-42D7-90F7-9ED203497B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55781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8228E-7EAB-4D74-912C-353923322E37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BA1F9-ED93-42D7-90F7-9ED203497B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0120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8228E-7EAB-4D74-912C-353923322E37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BA1F9-ED93-42D7-90F7-9ED203497B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2890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8228E-7EAB-4D74-912C-353923322E37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BA1F9-ED93-42D7-90F7-9ED203497B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3329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8228E-7EAB-4D74-912C-353923322E37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BA1F9-ED93-42D7-90F7-9ED203497B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6621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8228E-7EAB-4D74-912C-353923322E37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BA1F9-ED93-42D7-90F7-9ED203497B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3838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8228E-7EAB-4D74-912C-353923322E37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BA1F9-ED93-42D7-90F7-9ED203497B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1671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8228E-7EAB-4D74-912C-353923322E37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BA1F9-ED93-42D7-90F7-9ED203497B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0588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68228E-7EAB-4D74-912C-353923322E37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DBA1F9-ED93-42D7-90F7-9ED203497B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0484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03FA32-015A-408A-4379-237391B2F3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71737" y="135607"/>
            <a:ext cx="4238625" cy="690738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Grenoside Surgery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D554DAA-62FE-0409-DE73-D067864A52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43312" y="977815"/>
            <a:ext cx="3067050" cy="2467327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r>
              <a:rPr lang="en-GB" sz="2300" b="1" dirty="0"/>
              <a:t>Useful Numbers</a:t>
            </a:r>
          </a:p>
          <a:p>
            <a:pPr algn="l"/>
            <a:r>
              <a:rPr lang="en-GB" dirty="0"/>
              <a:t>Northern General Hospital		(0114) 243 4343</a:t>
            </a:r>
          </a:p>
          <a:p>
            <a:pPr algn="l"/>
            <a:r>
              <a:rPr lang="en-GB" dirty="0"/>
              <a:t>Royal Hallamshire Hospital 		(0114) 271 1900</a:t>
            </a:r>
          </a:p>
          <a:p>
            <a:pPr algn="l"/>
            <a:r>
              <a:rPr lang="en-GB" dirty="0"/>
              <a:t>Sheffield Children’s Hospital		(0114) 271 7000</a:t>
            </a:r>
          </a:p>
          <a:p>
            <a:pPr algn="l"/>
            <a:r>
              <a:rPr lang="en-GB" dirty="0"/>
              <a:t>Weston Park Hospital		(0114) 226 5000</a:t>
            </a:r>
          </a:p>
          <a:p>
            <a:pPr algn="l"/>
            <a:r>
              <a:rPr lang="en-GB" dirty="0"/>
              <a:t>Charles Clifford Dental </a:t>
            </a:r>
            <a:r>
              <a:rPr lang="en-GB" sz="1400" dirty="0"/>
              <a:t>Hosp	</a:t>
            </a:r>
            <a:r>
              <a:rPr lang="en-GB" dirty="0"/>
              <a:t>	(0114) 271 7800</a:t>
            </a:r>
          </a:p>
          <a:p>
            <a:pPr algn="l"/>
            <a:r>
              <a:rPr lang="en-GB" sz="2300" b="1" dirty="0"/>
              <a:t>Pharmacies</a:t>
            </a:r>
          </a:p>
          <a:p>
            <a:pPr algn="l"/>
            <a:r>
              <a:rPr lang="en-GB" dirty="0"/>
              <a:t>Well Pharmacy (Grenoside)		(0114) 245 0021</a:t>
            </a:r>
          </a:p>
          <a:p>
            <a:pPr algn="l"/>
            <a:r>
              <a:rPr lang="en-GB" dirty="0"/>
              <a:t>Allied Pharmacy (Margetson)		(0114) 232 1741</a:t>
            </a:r>
          </a:p>
          <a:p>
            <a:pPr algn="l"/>
            <a:r>
              <a:rPr lang="en-GB" dirty="0"/>
              <a:t>Well Pharmacy (Southey)		(0114)  232 5462</a:t>
            </a:r>
          </a:p>
          <a:p>
            <a:pPr algn="l"/>
            <a:r>
              <a:rPr lang="en-GB" dirty="0"/>
              <a:t>Asda Pharmacy (Chaucer)		(0114) 294 4250</a:t>
            </a:r>
          </a:p>
          <a:p>
            <a:pPr algn="l"/>
            <a:r>
              <a:rPr lang="en-GB" dirty="0"/>
              <a:t>Parson Cross Pharmacy		(0114)  240 0390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C8FE7B19-3EE8-CBCE-4B14-562F934E0E63}"/>
              </a:ext>
            </a:extLst>
          </p:cNvPr>
          <p:cNvSpPr txBox="1">
            <a:spLocks/>
          </p:cNvSpPr>
          <p:nvPr/>
        </p:nvSpPr>
        <p:spPr>
          <a:xfrm>
            <a:off x="2916442" y="4854671"/>
            <a:ext cx="3733800" cy="24673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dirty="0"/>
          </a:p>
        </p:txBody>
      </p:sp>
      <p:pic>
        <p:nvPicPr>
          <p:cNvPr id="1026" name="Picture 2" descr="Greener Practice « Green Cross Group Practice">
            <a:extLst>
              <a:ext uri="{FF2B5EF4-FFF2-40B4-BE49-F238E27FC236}">
                <a16:creationId xmlns:a16="http://schemas.microsoft.com/office/drawing/2014/main" id="{F013965B-FBED-5135-1FA4-7BC3F1F22F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1231"/>
            <a:ext cx="1666548" cy="1406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421C233-F311-190D-86DC-59703426E2A1}"/>
              </a:ext>
            </a:extLst>
          </p:cNvPr>
          <p:cNvCxnSpPr/>
          <p:nvPr/>
        </p:nvCxnSpPr>
        <p:spPr>
          <a:xfrm>
            <a:off x="2614613" y="845395"/>
            <a:ext cx="4095749" cy="0"/>
          </a:xfrm>
          <a:prstGeom prst="line">
            <a:avLst/>
          </a:prstGeom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AEBF6C58-B880-9026-55AD-F3E507DE8DEA}"/>
              </a:ext>
            </a:extLst>
          </p:cNvPr>
          <p:cNvSpPr txBox="1"/>
          <p:nvPr/>
        </p:nvSpPr>
        <p:spPr>
          <a:xfrm>
            <a:off x="-76967" y="883633"/>
            <a:ext cx="375873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b="1" i="0" u="none" strike="noStrike" baseline="0" dirty="0"/>
              <a:t>Practice Newsletter</a:t>
            </a:r>
          </a:p>
          <a:p>
            <a:pPr algn="ctr"/>
            <a:r>
              <a:rPr lang="en-GB" sz="1400" i="0" u="none" strike="noStrike" baseline="0" dirty="0"/>
              <a:t>Welcome to </a:t>
            </a:r>
            <a:r>
              <a:rPr lang="en-GB" sz="1400" dirty="0"/>
              <a:t>the latest issue of our Practice Newsletter – if you would like this emailing, please ask to be added to the email distribution.</a:t>
            </a:r>
            <a:endParaRPr lang="en-GB" sz="1400" i="0" u="none" strike="noStrike" baseline="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D552702-297E-7D0A-7B6D-FC5BFCB6DDBC}"/>
              </a:ext>
            </a:extLst>
          </p:cNvPr>
          <p:cNvSpPr txBox="1"/>
          <p:nvPr/>
        </p:nvSpPr>
        <p:spPr>
          <a:xfrm>
            <a:off x="34503" y="7835823"/>
            <a:ext cx="3702341" cy="2672078"/>
          </a:xfrm>
          <a:prstGeom prst="rect">
            <a:avLst/>
          </a:prstGeom>
          <a:solidFill>
            <a:srgbClr val="FC96D3"/>
          </a:solidFill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Ear Care Clinic for Microsuction at LivingCare at Canon Medical Arena, Sheffield Olympic Legacy Park, Sheffield S9 3TL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No GP appointment needed, please ask the secretary team to refer you if you are: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Over 18 years old and have: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Otis Externa (swimmers’ ear), Impacted wax,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Wax removal, Removal of foreign body or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Wax Removal prior to hearing aid fitting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8C3F71F-417A-58F9-088C-D9B45B2ED86F}"/>
              </a:ext>
            </a:extLst>
          </p:cNvPr>
          <p:cNvSpPr txBox="1"/>
          <p:nvPr/>
        </p:nvSpPr>
        <p:spPr>
          <a:xfrm>
            <a:off x="183094" y="10841570"/>
            <a:ext cx="3606177" cy="954107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>
            <a:spAutoFit/>
          </a:bodyPr>
          <a:lstStyle/>
          <a:p>
            <a:pPr algn="ctr"/>
            <a:r>
              <a:rPr lang="en-GB" sz="1400" i="0" u="none" strike="noStrike" baseline="0" dirty="0"/>
              <a:t>What would you like to see in this newsletter?</a:t>
            </a:r>
            <a:endParaRPr lang="en-GB" sz="1400" dirty="0"/>
          </a:p>
          <a:p>
            <a:pPr algn="ctr"/>
            <a:r>
              <a:rPr lang="en-GB" sz="1400" dirty="0"/>
              <a:t>If so, please speak to Kara Eaves or leave a suggestion at reception.</a:t>
            </a:r>
            <a:endParaRPr lang="en-GB" sz="1400" b="1" i="0" u="none" strike="noStrike" baseline="0" dirty="0"/>
          </a:p>
          <a:p>
            <a:pPr algn="ctr"/>
            <a:endParaRPr lang="en-GB" sz="1400" b="1" i="0" u="none" strike="noStrike" baseline="0" dirty="0"/>
          </a:p>
        </p:txBody>
      </p:sp>
      <p:pic>
        <p:nvPicPr>
          <p:cNvPr id="16" name="Picture 4" descr="Home - City of Kimball, NE">
            <a:extLst>
              <a:ext uri="{FF2B5EF4-FFF2-40B4-BE49-F238E27FC236}">
                <a16:creationId xmlns:a16="http://schemas.microsoft.com/office/drawing/2014/main" id="{08925FAB-77E2-825A-31C2-0A490DF89E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094" y="11317606"/>
            <a:ext cx="760199" cy="7810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E632D2D1-51C9-5CFB-8B84-2C0F9B936048}"/>
              </a:ext>
            </a:extLst>
          </p:cNvPr>
          <p:cNvSpPr txBox="1"/>
          <p:nvPr/>
        </p:nvSpPr>
        <p:spPr>
          <a:xfrm>
            <a:off x="3369923" y="8186812"/>
            <a:ext cx="3733800" cy="41242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GB" sz="1200" i="0" u="none" strike="noStrike" baseline="0" dirty="0"/>
          </a:p>
          <a:p>
            <a:endParaRPr lang="en-GB" sz="1200" i="0" u="none" strike="noStrike" baseline="0" dirty="0"/>
          </a:p>
          <a:p>
            <a:pPr algn="ctr"/>
            <a:endParaRPr lang="en-GB" sz="1400" dirty="0"/>
          </a:p>
          <a:p>
            <a:pPr algn="ctr"/>
            <a:endParaRPr lang="en-GB" sz="1400" i="0" u="none" strike="noStrike" baseline="0" dirty="0"/>
          </a:p>
          <a:p>
            <a:pPr algn="ctr"/>
            <a:endParaRPr lang="en-GB" sz="1400" dirty="0"/>
          </a:p>
          <a:p>
            <a:pPr algn="ctr"/>
            <a:endParaRPr lang="en-GB" sz="1400" i="0" u="none" strike="noStrike" baseline="0" dirty="0"/>
          </a:p>
          <a:p>
            <a:pPr algn="ctr"/>
            <a:endParaRPr lang="en-GB" sz="1400" dirty="0"/>
          </a:p>
          <a:p>
            <a:pPr algn="ctr"/>
            <a:endParaRPr lang="en-GB" sz="1400" i="0" u="none" strike="noStrike" baseline="0" dirty="0"/>
          </a:p>
          <a:p>
            <a:pPr algn="ctr"/>
            <a:endParaRPr lang="en-GB" sz="1400" dirty="0"/>
          </a:p>
          <a:p>
            <a:pPr algn="ctr"/>
            <a:endParaRPr lang="en-GB" sz="1400" dirty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r>
              <a:rPr lang="en-GB" sz="1400" dirty="0">
                <a:solidFill>
                  <a:schemeClr val="accent6">
                    <a:lumMod val="75000"/>
                  </a:schemeClr>
                </a:solidFill>
              </a:rPr>
              <a:t>If you are unable to attend</a:t>
            </a:r>
            <a:r>
              <a:rPr lang="en-GB" sz="14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GB" sz="1400" b="1" u="sng" dirty="0">
                <a:solidFill>
                  <a:schemeClr val="accent6">
                    <a:lumMod val="75000"/>
                  </a:schemeClr>
                </a:solidFill>
              </a:rPr>
              <a:t>always</a:t>
            </a:r>
            <a:r>
              <a:rPr lang="en-GB" sz="14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GB" sz="1400" dirty="0">
                <a:solidFill>
                  <a:schemeClr val="accent6">
                    <a:lumMod val="75000"/>
                  </a:schemeClr>
                </a:solidFill>
              </a:rPr>
              <a:t>cancel </a:t>
            </a:r>
            <a:br>
              <a:rPr lang="en-GB" sz="1400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en-GB" sz="1400" dirty="0">
                <a:solidFill>
                  <a:schemeClr val="accent6">
                    <a:lumMod val="75000"/>
                  </a:schemeClr>
                </a:solidFill>
              </a:rPr>
              <a:t>your appointment</a:t>
            </a:r>
            <a:endParaRPr lang="en-GB" sz="1400" dirty="0"/>
          </a:p>
          <a:p>
            <a:pPr algn="ctr"/>
            <a:r>
              <a:rPr lang="en-GB" sz="1400" b="1" dirty="0">
                <a:solidFill>
                  <a:schemeClr val="accent6">
                    <a:lumMod val="75000"/>
                  </a:schemeClr>
                </a:solidFill>
              </a:rPr>
              <a:t>To cancel or rearrange </a:t>
            </a:r>
          </a:p>
          <a:p>
            <a:pPr algn="ctr"/>
            <a:r>
              <a:rPr lang="en-GB" sz="1400" dirty="0">
                <a:solidFill>
                  <a:schemeClr val="accent6">
                    <a:lumMod val="75000"/>
                  </a:schemeClr>
                </a:solidFill>
              </a:rPr>
              <a:t>call us on </a:t>
            </a:r>
            <a:r>
              <a:rPr lang="en-GB" sz="1400" b="1" dirty="0">
                <a:solidFill>
                  <a:schemeClr val="accent6">
                    <a:lumMod val="75000"/>
                  </a:schemeClr>
                </a:solidFill>
              </a:rPr>
              <a:t>0114</a:t>
            </a:r>
            <a:r>
              <a:rPr lang="en-GB" sz="14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GB" sz="1400" b="1" dirty="0">
                <a:solidFill>
                  <a:schemeClr val="accent6">
                    <a:lumMod val="75000"/>
                  </a:schemeClr>
                </a:solidFill>
              </a:rPr>
              <a:t>240 3159 </a:t>
            </a:r>
          </a:p>
          <a:p>
            <a:pPr algn="ctr"/>
            <a:r>
              <a:rPr lang="en-GB" sz="1400" dirty="0">
                <a:solidFill>
                  <a:schemeClr val="accent6">
                    <a:lumMod val="75000"/>
                  </a:schemeClr>
                </a:solidFill>
              </a:rPr>
              <a:t>24 hours a day</a:t>
            </a:r>
            <a:br>
              <a:rPr lang="en-GB" sz="1400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en-GB" sz="1400" dirty="0">
                <a:solidFill>
                  <a:schemeClr val="accent6">
                    <a:lumMod val="75000"/>
                  </a:schemeClr>
                </a:solidFill>
              </a:rPr>
              <a:t>            Select option 1 to leave a message</a:t>
            </a:r>
            <a:br>
              <a:rPr lang="en-GB" sz="1400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en-GB" sz="1400" dirty="0">
                <a:solidFill>
                  <a:schemeClr val="accent6">
                    <a:lumMod val="75000"/>
                  </a:schemeClr>
                </a:solidFill>
              </a:rPr>
              <a:t>Text 07758 721550</a:t>
            </a:r>
            <a:br>
              <a:rPr lang="en-GB" sz="1400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en-GB" sz="1400" dirty="0">
                <a:solidFill>
                  <a:schemeClr val="accent6">
                    <a:lumMod val="75000"/>
                  </a:schemeClr>
                </a:solidFill>
              </a:rPr>
              <a:t>     Visit the practice in person</a:t>
            </a:r>
          </a:p>
          <a:p>
            <a:pPr algn="ctr"/>
            <a:endParaRPr lang="en-GB" sz="1400" i="0" u="none" strike="noStrike" baseline="0" dirty="0"/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8AA72593-363F-A284-9344-C67C18476E1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81767" y="10717628"/>
            <a:ext cx="495369" cy="1314633"/>
          </a:xfrm>
          <a:prstGeom prst="rect">
            <a:avLst/>
          </a:prstGeom>
        </p:spPr>
      </p:pic>
      <p:sp>
        <p:nvSpPr>
          <p:cNvPr id="8" name="Subtitle 2">
            <a:extLst>
              <a:ext uri="{FF2B5EF4-FFF2-40B4-BE49-F238E27FC236}">
                <a16:creationId xmlns:a16="http://schemas.microsoft.com/office/drawing/2014/main" id="{BDB1A582-BDD3-C5A1-8F03-B59E22A99E87}"/>
              </a:ext>
            </a:extLst>
          </p:cNvPr>
          <p:cNvSpPr txBox="1">
            <a:spLocks/>
          </p:cNvSpPr>
          <p:nvPr/>
        </p:nvSpPr>
        <p:spPr>
          <a:xfrm>
            <a:off x="3736844" y="4786366"/>
            <a:ext cx="3067050" cy="2129190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/>
              <a:t>The practice will be closed for staff training one afternoon a month from 1.00pm</a:t>
            </a:r>
          </a:p>
          <a:p>
            <a:r>
              <a:rPr lang="en-GB" sz="1400" b="1" dirty="0">
                <a:solidFill>
                  <a:schemeClr val="bg1"/>
                </a:solidFill>
              </a:rPr>
              <a:t>             The Next PLI is:</a:t>
            </a:r>
          </a:p>
          <a:p>
            <a:r>
              <a:rPr lang="en-GB" sz="1400" b="1" dirty="0">
                <a:solidFill>
                  <a:schemeClr val="bg1"/>
                </a:solidFill>
              </a:rPr>
              <a:t>                24 June 2025</a:t>
            </a:r>
          </a:p>
          <a:p>
            <a:r>
              <a:rPr lang="en-GB" sz="1400" dirty="0"/>
              <a:t>                        Should you need a doctor during this time, please telephone the surgery number and your call will be dealt with by the GP collaborative</a:t>
            </a:r>
          </a:p>
        </p:txBody>
      </p:sp>
      <p:pic>
        <p:nvPicPr>
          <p:cNvPr id="1030" name="Picture 6" descr="Boston Training Videos - Boston Video Production for Business ...">
            <a:extLst>
              <a:ext uri="{FF2B5EF4-FFF2-40B4-BE49-F238E27FC236}">
                <a16:creationId xmlns:a16="http://schemas.microsoft.com/office/drawing/2014/main" id="{964BF55A-62DC-6E59-257D-56D00EAE82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7032" y="5234852"/>
            <a:ext cx="1056310" cy="1056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9F5DDA86-8F68-B684-CCF0-966275EB5F3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823405" y="3489944"/>
            <a:ext cx="2826837" cy="127816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2BDECDF-B2E0-639C-935C-907FE0C81C4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00040" y="1801460"/>
            <a:ext cx="2914649" cy="1943099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6503F91-E95E-ACA5-ADD5-C9E118A5DD0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736844" y="6979024"/>
            <a:ext cx="3083467" cy="1713599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531B02B5-7DCE-E87C-92B0-F24C26734E0D}"/>
              </a:ext>
            </a:extLst>
          </p:cNvPr>
          <p:cNvSpPr txBox="1"/>
          <p:nvPr/>
        </p:nvSpPr>
        <p:spPr>
          <a:xfrm>
            <a:off x="3736844" y="8709077"/>
            <a:ext cx="3083468" cy="144655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l"/>
            <a:r>
              <a:rPr lang="en-GB" sz="1400" b="1" i="0" dirty="0">
                <a:solidFill>
                  <a:srgbClr val="080809"/>
                </a:solidFill>
                <a:effectLst/>
                <a:latin typeface="inherit"/>
              </a:rPr>
              <a:t>GP Partner leaving.</a:t>
            </a:r>
          </a:p>
          <a:p>
            <a:pPr algn="l"/>
            <a:r>
              <a:rPr lang="en-GB" sz="1400" b="1" i="0" dirty="0">
                <a:solidFill>
                  <a:srgbClr val="080809"/>
                </a:solidFill>
                <a:effectLst/>
                <a:latin typeface="inherit"/>
              </a:rPr>
              <a:t>Dr Jackson is leaving Grenoside Surgery on the 29th April. I am sure patients, and staff alike will join us in wishing her the very best.</a:t>
            </a:r>
          </a:p>
          <a:p>
            <a:endParaRPr lang="en-GB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7A39498-A345-BBCF-23AB-E7B4B5FE5EE0}"/>
              </a:ext>
            </a:extLst>
          </p:cNvPr>
          <p:cNvSpPr txBox="1"/>
          <p:nvPr/>
        </p:nvSpPr>
        <p:spPr>
          <a:xfrm>
            <a:off x="34503" y="3615361"/>
            <a:ext cx="3720279" cy="424731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>
                <a:effectLst/>
              </a:rPr>
              <a:t>🚨Important Update: </a:t>
            </a:r>
            <a:br>
              <a:rPr lang="en-GB" dirty="0"/>
            </a:br>
            <a:r>
              <a:rPr lang="en-GB" dirty="0">
                <a:effectLst/>
              </a:rPr>
              <a:t>Total Triage System Starting on Tuesday 13 May 🚨 </a:t>
            </a:r>
            <a:br>
              <a:rPr lang="en-GB" dirty="0"/>
            </a:br>
            <a:br>
              <a:rPr lang="en-GB" dirty="0"/>
            </a:br>
            <a:r>
              <a:rPr lang="en-GB" dirty="0">
                <a:effectLst/>
              </a:rPr>
              <a:t>We will be moving to a Total Triage System for appointments. </a:t>
            </a:r>
            <a:br>
              <a:rPr lang="en-GB" dirty="0"/>
            </a:br>
            <a:br>
              <a:rPr lang="en-GB" dirty="0"/>
            </a:br>
            <a:r>
              <a:rPr lang="en-GB" dirty="0">
                <a:effectLst/>
              </a:rPr>
              <a:t>This means all appointments will be managed through a new triage process using AccuRx in conjunction with our EMIS clinical system.</a:t>
            </a:r>
            <a:br>
              <a:rPr lang="en-GB" dirty="0"/>
            </a:br>
            <a:br>
              <a:rPr lang="en-GB" dirty="0"/>
            </a:br>
            <a:r>
              <a:rPr lang="en-GB" dirty="0">
                <a:effectLst/>
              </a:rPr>
              <a:t>This change will help us streamline appointment bookings and provide more efficient care.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106336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37c354b2-85b0-47f5-b222-07b48d774ee3}" enabled="0" method="" siteId="{37c354b2-85b0-47f5-b222-07b48d774ee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1690</TotalTime>
  <Words>433</Words>
  <Application>Microsoft Office PowerPoint</Application>
  <PresentationFormat>Widescreen</PresentationFormat>
  <Paragraphs>44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Calibri Light</vt:lpstr>
      <vt:lpstr>inherit</vt:lpstr>
      <vt:lpstr>Office Theme</vt:lpstr>
      <vt:lpstr>Grenoside Surgery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Grenoside Surgery</dc:title>
  <dc:creator>EAVES, Kara (BARNSLEY ROAD SURGERY)</dc:creator>
  <cp:lastModifiedBy>EAVES, Kara (GRENOSIDE SURGERY)</cp:lastModifiedBy>
  <cp:revision>11</cp:revision>
  <dcterms:created xsi:type="dcterms:W3CDTF">2024-07-31T11:06:28Z</dcterms:created>
  <dcterms:modified xsi:type="dcterms:W3CDTF">2025-04-22T14:57:12Z</dcterms:modified>
</cp:coreProperties>
</file>