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96D3"/>
    <a:srgbClr val="FB69C0"/>
    <a:srgbClr val="FFFF99"/>
    <a:srgbClr val="FFFF66"/>
    <a:srgbClr val="B88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34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68228E-7EAB-4D74-912C-353923322E37}"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360828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68228E-7EAB-4D74-912C-353923322E37}"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1635808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68228E-7EAB-4D74-912C-353923322E37}"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42886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68228E-7EAB-4D74-912C-353923322E37}"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025578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68228E-7EAB-4D74-912C-353923322E37}" type="datetimeFigureOut">
              <a:rPr lang="en-GB" smtClean="0"/>
              <a:t>21/01/2025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1960120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68228E-7EAB-4D74-912C-353923322E37}"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2352890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68228E-7EAB-4D74-912C-353923322E37}" type="datetimeFigureOut">
              <a:rPr lang="en-GB" smtClean="0"/>
              <a:t>21/01/2025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513329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68228E-7EAB-4D74-912C-353923322E37}" type="datetimeFigureOut">
              <a:rPr lang="en-GB" smtClean="0"/>
              <a:t>21/01/2025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99662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8228E-7EAB-4D74-912C-353923322E37}" type="datetimeFigureOut">
              <a:rPr lang="en-GB" smtClean="0"/>
              <a:t>21/01/2025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12383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368228E-7EAB-4D74-912C-353923322E37}"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359167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368228E-7EAB-4D74-912C-353923322E37}" type="datetimeFigureOut">
              <a:rPr lang="en-GB" smtClean="0"/>
              <a:t>21/01/2025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DBA1F9-ED93-42D7-90F7-9ED203497B58}" type="slidenum">
              <a:rPr lang="en-GB" smtClean="0"/>
              <a:t>‹#›</a:t>
            </a:fld>
            <a:endParaRPr lang="en-GB"/>
          </a:p>
        </p:txBody>
      </p:sp>
    </p:spTree>
    <p:extLst>
      <p:ext uri="{BB962C8B-B14F-4D97-AF65-F5344CB8AC3E}">
        <p14:creationId xmlns:p14="http://schemas.microsoft.com/office/powerpoint/2010/main" val="266058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3368228E-7EAB-4D74-912C-353923322E37}" type="datetimeFigureOut">
              <a:rPr lang="en-GB" smtClean="0"/>
              <a:t>21/01/2025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FDBA1F9-ED93-42D7-90F7-9ED203497B58}" type="slidenum">
              <a:rPr lang="en-GB" smtClean="0"/>
              <a:t>‹#›</a:t>
            </a:fld>
            <a:endParaRPr lang="en-GB"/>
          </a:p>
        </p:txBody>
      </p:sp>
    </p:spTree>
    <p:extLst>
      <p:ext uri="{BB962C8B-B14F-4D97-AF65-F5344CB8AC3E}">
        <p14:creationId xmlns:p14="http://schemas.microsoft.com/office/powerpoint/2010/main" val="520484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jobs.nhs.uk/candidate/jobadvert/A4533-25-0000"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6">
            <a:extLst>
              <a:ext uri="{FF2B5EF4-FFF2-40B4-BE49-F238E27FC236}">
                <a16:creationId xmlns:a16="http://schemas.microsoft.com/office/drawing/2014/main" id="{44BE2A2B-A955-2D09-6E16-F5F275C3D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8619" y="6671343"/>
            <a:ext cx="2425551" cy="363832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203FA32-015A-408A-4379-237391B2F336}"/>
              </a:ext>
            </a:extLst>
          </p:cNvPr>
          <p:cNvSpPr>
            <a:spLocks noGrp="1"/>
          </p:cNvSpPr>
          <p:nvPr>
            <p:ph type="ctrTitle"/>
          </p:nvPr>
        </p:nvSpPr>
        <p:spPr>
          <a:xfrm>
            <a:off x="2471737" y="135607"/>
            <a:ext cx="4238625" cy="690738"/>
          </a:xfrm>
        </p:spPr>
        <p:txBody>
          <a:bodyPr>
            <a:normAutofit fontScale="90000"/>
          </a:bodyPr>
          <a:lstStyle/>
          <a:p>
            <a:r>
              <a:rPr lang="en-GB" b="1" dirty="0"/>
              <a:t>Grenoside Surgery</a:t>
            </a:r>
          </a:p>
        </p:txBody>
      </p:sp>
      <p:sp>
        <p:nvSpPr>
          <p:cNvPr id="3" name="Subtitle 2">
            <a:extLst>
              <a:ext uri="{FF2B5EF4-FFF2-40B4-BE49-F238E27FC236}">
                <a16:creationId xmlns:a16="http://schemas.microsoft.com/office/drawing/2014/main" id="{9D554DAA-62FE-0409-DE73-D067864A524C}"/>
              </a:ext>
            </a:extLst>
          </p:cNvPr>
          <p:cNvSpPr>
            <a:spLocks noGrp="1"/>
          </p:cNvSpPr>
          <p:nvPr>
            <p:ph type="subTitle" idx="1"/>
          </p:nvPr>
        </p:nvSpPr>
        <p:spPr>
          <a:xfrm>
            <a:off x="3643312" y="977815"/>
            <a:ext cx="3067050" cy="2467327"/>
          </a:xfrm>
          <a:solidFill>
            <a:schemeClr val="accent1">
              <a:lumMod val="20000"/>
              <a:lumOff val="80000"/>
            </a:schemeClr>
          </a:solidFill>
        </p:spPr>
        <p:txBody>
          <a:bodyPr>
            <a:normAutofit fontScale="47500" lnSpcReduction="20000"/>
          </a:bodyPr>
          <a:lstStyle/>
          <a:p>
            <a:r>
              <a:rPr lang="en-GB" sz="2300" b="1" dirty="0"/>
              <a:t>Useful Numbers</a:t>
            </a:r>
          </a:p>
          <a:p>
            <a:pPr algn="l"/>
            <a:r>
              <a:rPr lang="en-GB" dirty="0"/>
              <a:t>Northern General Hospital		(0114) 243 4343</a:t>
            </a:r>
          </a:p>
          <a:p>
            <a:pPr algn="l"/>
            <a:r>
              <a:rPr lang="en-GB" dirty="0"/>
              <a:t>Royal Hallamshire Hospital 		(0114) 271 1900</a:t>
            </a:r>
          </a:p>
          <a:p>
            <a:pPr algn="l"/>
            <a:r>
              <a:rPr lang="en-GB" dirty="0"/>
              <a:t>Sheffield Children’s Hospital		(0114) 271 7000</a:t>
            </a:r>
          </a:p>
          <a:p>
            <a:pPr algn="l"/>
            <a:r>
              <a:rPr lang="en-GB" dirty="0"/>
              <a:t>Weston Park Hospital		(0114) 226 5000</a:t>
            </a:r>
          </a:p>
          <a:p>
            <a:pPr algn="l"/>
            <a:r>
              <a:rPr lang="en-GB" dirty="0"/>
              <a:t>Charles Clifford Dental </a:t>
            </a:r>
            <a:r>
              <a:rPr lang="en-GB" sz="1400" dirty="0"/>
              <a:t>Hosp	</a:t>
            </a:r>
            <a:r>
              <a:rPr lang="en-GB" dirty="0"/>
              <a:t>	(0114) 271 7800</a:t>
            </a:r>
          </a:p>
          <a:p>
            <a:pPr algn="l"/>
            <a:r>
              <a:rPr lang="en-GB" sz="2300" b="1" dirty="0"/>
              <a:t>Pharmacies</a:t>
            </a:r>
          </a:p>
          <a:p>
            <a:pPr algn="l"/>
            <a:r>
              <a:rPr lang="en-GB" dirty="0"/>
              <a:t>Well Pharmacy (Grenoside)		(0114) 245 0021</a:t>
            </a:r>
          </a:p>
          <a:p>
            <a:pPr algn="l"/>
            <a:r>
              <a:rPr lang="en-GB" dirty="0"/>
              <a:t>Allied Pharmacy (Margetson)		(0114) 232 1741</a:t>
            </a:r>
          </a:p>
          <a:p>
            <a:pPr algn="l"/>
            <a:r>
              <a:rPr lang="en-GB" dirty="0"/>
              <a:t>Well Pharmacy (Southey)		(0114)  232 5462</a:t>
            </a:r>
          </a:p>
          <a:p>
            <a:pPr algn="l"/>
            <a:r>
              <a:rPr lang="en-GB" dirty="0"/>
              <a:t>Asda Pharmacy (Chaucer)		(0114) 294 4250</a:t>
            </a:r>
          </a:p>
          <a:p>
            <a:pPr algn="l"/>
            <a:r>
              <a:rPr lang="en-GB" dirty="0"/>
              <a:t>Parson Cross Pharmacy		(0114)  240 0390</a:t>
            </a:r>
          </a:p>
        </p:txBody>
      </p:sp>
      <p:sp>
        <p:nvSpPr>
          <p:cNvPr id="4" name="Subtitle 2">
            <a:extLst>
              <a:ext uri="{FF2B5EF4-FFF2-40B4-BE49-F238E27FC236}">
                <a16:creationId xmlns:a16="http://schemas.microsoft.com/office/drawing/2014/main" id="{C8FE7B19-3EE8-CBCE-4B14-562F934E0E63}"/>
              </a:ext>
            </a:extLst>
          </p:cNvPr>
          <p:cNvSpPr txBox="1">
            <a:spLocks/>
          </p:cNvSpPr>
          <p:nvPr/>
        </p:nvSpPr>
        <p:spPr>
          <a:xfrm>
            <a:off x="2916442" y="4854671"/>
            <a:ext cx="3733800" cy="246732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endParaRPr lang="en-GB" dirty="0"/>
          </a:p>
        </p:txBody>
      </p:sp>
      <p:pic>
        <p:nvPicPr>
          <p:cNvPr id="1026" name="Picture 2" descr="Greener Practice « Green Cross Group Practice">
            <a:extLst>
              <a:ext uri="{FF2B5EF4-FFF2-40B4-BE49-F238E27FC236}">
                <a16:creationId xmlns:a16="http://schemas.microsoft.com/office/drawing/2014/main" id="{F013965B-FBED-5135-1FA4-7BC3F1F22F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231"/>
            <a:ext cx="1666548" cy="140636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A421C233-F311-190D-86DC-59703426E2A1}"/>
              </a:ext>
            </a:extLst>
          </p:cNvPr>
          <p:cNvCxnSpPr/>
          <p:nvPr/>
        </p:nvCxnSpPr>
        <p:spPr>
          <a:xfrm>
            <a:off x="2614613" y="845395"/>
            <a:ext cx="4095749"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EBF6C58-B880-9026-55AD-F3E507DE8DEA}"/>
              </a:ext>
            </a:extLst>
          </p:cNvPr>
          <p:cNvSpPr txBox="1"/>
          <p:nvPr/>
        </p:nvSpPr>
        <p:spPr>
          <a:xfrm>
            <a:off x="183094" y="1111805"/>
            <a:ext cx="2914649" cy="738664"/>
          </a:xfrm>
          <a:prstGeom prst="rect">
            <a:avLst/>
          </a:prstGeom>
          <a:noFill/>
        </p:spPr>
        <p:txBody>
          <a:bodyPr wrap="square">
            <a:spAutoFit/>
          </a:bodyPr>
          <a:lstStyle/>
          <a:p>
            <a:pPr algn="ctr"/>
            <a:r>
              <a:rPr lang="en-GB" sz="1400" b="1" i="0" u="none" strike="noStrike" baseline="0" dirty="0"/>
              <a:t>Practice Newsletter</a:t>
            </a:r>
          </a:p>
          <a:p>
            <a:pPr algn="ctr"/>
            <a:r>
              <a:rPr lang="en-GB" sz="1400" i="0" u="none" strike="noStrike" baseline="0" dirty="0"/>
              <a:t>Welcome to </a:t>
            </a:r>
            <a:r>
              <a:rPr lang="en-GB" sz="1400" dirty="0"/>
              <a:t>the latest issue of our Practice Newsletter</a:t>
            </a:r>
            <a:endParaRPr lang="en-GB" sz="1400" i="0" u="none" strike="noStrike" baseline="0" dirty="0"/>
          </a:p>
        </p:txBody>
      </p:sp>
      <p:sp>
        <p:nvSpPr>
          <p:cNvPr id="12" name="TextBox 11">
            <a:extLst>
              <a:ext uri="{FF2B5EF4-FFF2-40B4-BE49-F238E27FC236}">
                <a16:creationId xmlns:a16="http://schemas.microsoft.com/office/drawing/2014/main" id="{3D552702-297E-7D0A-7B6D-FC5BFCB6DDBC}"/>
              </a:ext>
            </a:extLst>
          </p:cNvPr>
          <p:cNvSpPr txBox="1"/>
          <p:nvPr/>
        </p:nvSpPr>
        <p:spPr>
          <a:xfrm>
            <a:off x="205892" y="5454649"/>
            <a:ext cx="3437420" cy="5262979"/>
          </a:xfrm>
          <a:prstGeom prst="rect">
            <a:avLst/>
          </a:prstGeom>
          <a:solidFill>
            <a:srgbClr val="FC96D3"/>
          </a:solidFill>
        </p:spPr>
        <p:txBody>
          <a:bodyPr wrap="square">
            <a:spAutoFit/>
          </a:bodyPr>
          <a:lstStyle/>
          <a:p>
            <a:pPr algn="ctr"/>
            <a:r>
              <a:rPr lang="en-GB" sz="1400" b="1" dirty="0"/>
              <a:t>Cervical Cancer Awareness Week, 22nd – 28th January </a:t>
            </a:r>
          </a:p>
          <a:p>
            <a:r>
              <a:rPr lang="en-GB" sz="1400" dirty="0"/>
              <a:t>It’s really important to attend your cervical screening when you receive your invitation. This test checks for a virus called human papillomavirus (HPV), and catching this early can help reduce the risk of cervical cancer developing. Cervical screening is free for anyone with a cervix, between the ages of 25-64. It’s not a test for cancer, but detects a virus called human papillomavirus (HPV). High-risk HPV may cause cellular changes which could develop into cancer over time, although not all cell changes will cause cancer. Regular screening is essential to catch any changes quickly. Some people can be anxious about having a cervical screening test. It can be helpful to know what to expect when you come for your appointment. Book with our nurse.</a:t>
            </a:r>
          </a:p>
          <a:p>
            <a:r>
              <a:rPr lang="en-GB" sz="1400" dirty="0"/>
              <a:t> https://www.cancerresearchuk.org/aboutcancer/cervical-cancer/getting-diagnosed/screening </a:t>
            </a:r>
          </a:p>
        </p:txBody>
      </p:sp>
      <p:sp>
        <p:nvSpPr>
          <p:cNvPr id="15" name="TextBox 14">
            <a:extLst>
              <a:ext uri="{FF2B5EF4-FFF2-40B4-BE49-F238E27FC236}">
                <a16:creationId xmlns:a16="http://schemas.microsoft.com/office/drawing/2014/main" id="{E8C3F71F-417A-58F9-088C-D9B45B2ED86F}"/>
              </a:ext>
            </a:extLst>
          </p:cNvPr>
          <p:cNvSpPr txBox="1"/>
          <p:nvPr/>
        </p:nvSpPr>
        <p:spPr>
          <a:xfrm>
            <a:off x="183094" y="10841570"/>
            <a:ext cx="3606177" cy="95410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algn="ctr"/>
            <a:r>
              <a:rPr lang="en-GB" sz="1400" i="0" u="none" strike="noStrike" baseline="0" dirty="0"/>
              <a:t>What would you like to see in this newsletter?</a:t>
            </a:r>
            <a:endParaRPr lang="en-GB" sz="1400" dirty="0"/>
          </a:p>
          <a:p>
            <a:pPr algn="ctr"/>
            <a:r>
              <a:rPr lang="en-GB" sz="1400" dirty="0"/>
              <a:t>If so, please speak to Kara Eaves or leave a suggestion at reception.</a:t>
            </a:r>
            <a:endParaRPr lang="en-GB" sz="1400" b="1" i="0" u="none" strike="noStrike" baseline="0" dirty="0"/>
          </a:p>
          <a:p>
            <a:pPr algn="ctr"/>
            <a:endParaRPr lang="en-GB" sz="1400" b="1" i="0" u="none" strike="noStrike" baseline="0" dirty="0"/>
          </a:p>
        </p:txBody>
      </p:sp>
      <p:pic>
        <p:nvPicPr>
          <p:cNvPr id="16" name="Picture 4" descr="Home - City of Kimball, NE">
            <a:extLst>
              <a:ext uri="{FF2B5EF4-FFF2-40B4-BE49-F238E27FC236}">
                <a16:creationId xmlns:a16="http://schemas.microsoft.com/office/drawing/2014/main" id="{08925FAB-77E2-825A-31C2-0A490DF89E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094" y="11317606"/>
            <a:ext cx="760199" cy="781049"/>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E632D2D1-51C9-5CFB-8B84-2C0F9B936048}"/>
              </a:ext>
            </a:extLst>
          </p:cNvPr>
          <p:cNvSpPr txBox="1"/>
          <p:nvPr/>
        </p:nvSpPr>
        <p:spPr>
          <a:xfrm>
            <a:off x="3366326" y="8165656"/>
            <a:ext cx="3733800" cy="4124206"/>
          </a:xfrm>
          <a:prstGeom prst="rect">
            <a:avLst/>
          </a:prstGeom>
          <a:noFill/>
        </p:spPr>
        <p:txBody>
          <a:bodyPr wrap="square">
            <a:spAutoFit/>
          </a:bodyPr>
          <a:lstStyle/>
          <a:p>
            <a:endParaRPr lang="en-GB" sz="1200" i="0" u="none" strike="noStrike" baseline="0" dirty="0"/>
          </a:p>
          <a:p>
            <a:endParaRPr lang="en-GB" sz="1200" i="0" u="none" strike="noStrike" baseline="0" dirty="0"/>
          </a:p>
          <a:p>
            <a:pPr algn="ctr"/>
            <a:endParaRPr lang="en-GB" sz="1400" dirty="0"/>
          </a:p>
          <a:p>
            <a:pPr algn="ctr"/>
            <a:endParaRPr lang="en-GB" sz="1400" i="0" u="none" strike="noStrike" baseline="0" dirty="0"/>
          </a:p>
          <a:p>
            <a:pPr algn="ctr"/>
            <a:endParaRPr lang="en-GB" sz="1400" dirty="0"/>
          </a:p>
          <a:p>
            <a:pPr algn="ctr"/>
            <a:endParaRPr lang="en-GB" sz="1400" i="0" u="none" strike="noStrike" baseline="0" dirty="0"/>
          </a:p>
          <a:p>
            <a:pPr algn="ctr"/>
            <a:endParaRPr lang="en-GB" sz="1400" dirty="0"/>
          </a:p>
          <a:p>
            <a:pPr algn="ctr"/>
            <a:endParaRPr lang="en-GB" sz="1400" i="0" u="none" strike="noStrike" baseline="0" dirty="0"/>
          </a:p>
          <a:p>
            <a:pPr algn="ctr"/>
            <a:endParaRPr lang="en-GB" sz="1400" dirty="0"/>
          </a:p>
          <a:p>
            <a:pPr algn="ctr"/>
            <a:endParaRPr lang="en-GB" sz="1400" dirty="0">
              <a:solidFill>
                <a:schemeClr val="accent6">
                  <a:lumMod val="75000"/>
                </a:schemeClr>
              </a:solidFill>
            </a:endParaRPr>
          </a:p>
          <a:p>
            <a:pPr algn="ctr"/>
            <a:r>
              <a:rPr lang="en-GB" sz="1400" dirty="0">
                <a:solidFill>
                  <a:schemeClr val="accent6">
                    <a:lumMod val="75000"/>
                  </a:schemeClr>
                </a:solidFill>
              </a:rPr>
              <a:t>If you are unable to attend</a:t>
            </a:r>
            <a:r>
              <a:rPr lang="en-GB" sz="1400" b="1" dirty="0">
                <a:solidFill>
                  <a:schemeClr val="accent6">
                    <a:lumMod val="75000"/>
                  </a:schemeClr>
                </a:solidFill>
              </a:rPr>
              <a:t> </a:t>
            </a:r>
            <a:r>
              <a:rPr lang="en-GB" sz="1400" b="1" u="sng" dirty="0">
                <a:solidFill>
                  <a:schemeClr val="accent6">
                    <a:lumMod val="75000"/>
                  </a:schemeClr>
                </a:solidFill>
              </a:rPr>
              <a:t>always</a:t>
            </a:r>
            <a:r>
              <a:rPr lang="en-GB" sz="1400" b="1" dirty="0">
                <a:solidFill>
                  <a:schemeClr val="accent6">
                    <a:lumMod val="75000"/>
                  </a:schemeClr>
                </a:solidFill>
              </a:rPr>
              <a:t> </a:t>
            </a:r>
            <a:r>
              <a:rPr lang="en-GB" sz="1400" dirty="0">
                <a:solidFill>
                  <a:schemeClr val="accent6">
                    <a:lumMod val="75000"/>
                  </a:schemeClr>
                </a:solidFill>
              </a:rPr>
              <a:t>cancel </a:t>
            </a:r>
            <a:br>
              <a:rPr lang="en-GB" sz="1400" dirty="0">
                <a:solidFill>
                  <a:schemeClr val="accent6">
                    <a:lumMod val="75000"/>
                  </a:schemeClr>
                </a:solidFill>
              </a:rPr>
            </a:br>
            <a:r>
              <a:rPr lang="en-GB" sz="1400" dirty="0">
                <a:solidFill>
                  <a:schemeClr val="accent6">
                    <a:lumMod val="75000"/>
                  </a:schemeClr>
                </a:solidFill>
              </a:rPr>
              <a:t>your appointment</a:t>
            </a:r>
            <a:endParaRPr lang="en-GB" sz="1400" dirty="0"/>
          </a:p>
          <a:p>
            <a:pPr algn="ctr"/>
            <a:r>
              <a:rPr lang="en-GB" sz="1400" b="1" dirty="0">
                <a:solidFill>
                  <a:schemeClr val="accent6">
                    <a:lumMod val="75000"/>
                  </a:schemeClr>
                </a:solidFill>
              </a:rPr>
              <a:t>To cancel or rearrange </a:t>
            </a:r>
          </a:p>
          <a:p>
            <a:pPr algn="ctr"/>
            <a:r>
              <a:rPr lang="en-GB" sz="1400" dirty="0">
                <a:solidFill>
                  <a:schemeClr val="accent6">
                    <a:lumMod val="75000"/>
                  </a:schemeClr>
                </a:solidFill>
              </a:rPr>
              <a:t>call us on </a:t>
            </a:r>
            <a:r>
              <a:rPr lang="en-GB" sz="1400" b="1" dirty="0">
                <a:solidFill>
                  <a:schemeClr val="accent6">
                    <a:lumMod val="75000"/>
                  </a:schemeClr>
                </a:solidFill>
              </a:rPr>
              <a:t>0114</a:t>
            </a:r>
            <a:r>
              <a:rPr lang="en-GB" sz="1400" dirty="0">
                <a:solidFill>
                  <a:schemeClr val="accent6">
                    <a:lumMod val="75000"/>
                  </a:schemeClr>
                </a:solidFill>
              </a:rPr>
              <a:t> </a:t>
            </a:r>
            <a:r>
              <a:rPr lang="en-GB" sz="1400" b="1" dirty="0">
                <a:solidFill>
                  <a:schemeClr val="accent6">
                    <a:lumMod val="75000"/>
                  </a:schemeClr>
                </a:solidFill>
              </a:rPr>
              <a:t>240 3159 </a:t>
            </a:r>
          </a:p>
          <a:p>
            <a:pPr algn="ctr"/>
            <a:r>
              <a:rPr lang="en-GB" sz="1400" dirty="0">
                <a:solidFill>
                  <a:schemeClr val="accent6">
                    <a:lumMod val="75000"/>
                  </a:schemeClr>
                </a:solidFill>
              </a:rPr>
              <a:t>24 hours a day</a:t>
            </a:r>
            <a:br>
              <a:rPr lang="en-GB" sz="1400" dirty="0">
                <a:solidFill>
                  <a:schemeClr val="accent6">
                    <a:lumMod val="75000"/>
                  </a:schemeClr>
                </a:solidFill>
              </a:rPr>
            </a:br>
            <a:r>
              <a:rPr lang="en-GB" sz="1400" dirty="0">
                <a:solidFill>
                  <a:schemeClr val="accent6">
                    <a:lumMod val="75000"/>
                  </a:schemeClr>
                </a:solidFill>
              </a:rPr>
              <a:t>            Select option 1 to leave a message</a:t>
            </a:r>
            <a:br>
              <a:rPr lang="en-GB" sz="1400" dirty="0">
                <a:solidFill>
                  <a:schemeClr val="accent6">
                    <a:lumMod val="75000"/>
                  </a:schemeClr>
                </a:solidFill>
              </a:rPr>
            </a:br>
            <a:r>
              <a:rPr lang="en-GB" sz="1400" dirty="0">
                <a:solidFill>
                  <a:schemeClr val="accent6">
                    <a:lumMod val="75000"/>
                  </a:schemeClr>
                </a:solidFill>
              </a:rPr>
              <a:t>Text 07758 721550</a:t>
            </a:r>
            <a:br>
              <a:rPr lang="en-GB" sz="1400" dirty="0">
                <a:solidFill>
                  <a:schemeClr val="accent6">
                    <a:lumMod val="75000"/>
                  </a:schemeClr>
                </a:solidFill>
              </a:rPr>
            </a:br>
            <a:r>
              <a:rPr lang="en-GB" sz="1400" dirty="0">
                <a:solidFill>
                  <a:schemeClr val="accent6">
                    <a:lumMod val="75000"/>
                  </a:schemeClr>
                </a:solidFill>
              </a:rPr>
              <a:t>     Visit the practice in person</a:t>
            </a:r>
          </a:p>
          <a:p>
            <a:pPr algn="ctr"/>
            <a:endParaRPr lang="en-GB" sz="1400" i="0" u="none" strike="noStrike" baseline="0" dirty="0"/>
          </a:p>
        </p:txBody>
      </p:sp>
      <p:pic>
        <p:nvPicPr>
          <p:cNvPr id="25" name="Picture 24">
            <a:extLst>
              <a:ext uri="{FF2B5EF4-FFF2-40B4-BE49-F238E27FC236}">
                <a16:creationId xmlns:a16="http://schemas.microsoft.com/office/drawing/2014/main" id="{8AA72593-363F-A284-9344-C67C18476E1E}"/>
              </a:ext>
            </a:extLst>
          </p:cNvPr>
          <p:cNvPicPr>
            <a:picLocks noChangeAspect="1"/>
          </p:cNvPicPr>
          <p:nvPr/>
        </p:nvPicPr>
        <p:blipFill>
          <a:blip r:embed="rId5"/>
          <a:stretch>
            <a:fillRect/>
          </a:stretch>
        </p:blipFill>
        <p:spPr>
          <a:xfrm>
            <a:off x="3681767" y="10717628"/>
            <a:ext cx="495369" cy="1314633"/>
          </a:xfrm>
          <a:prstGeom prst="rect">
            <a:avLst/>
          </a:prstGeom>
        </p:spPr>
      </p:pic>
      <p:pic>
        <p:nvPicPr>
          <p:cNvPr id="1028" name="Picture 4">
            <a:extLst>
              <a:ext uri="{FF2B5EF4-FFF2-40B4-BE49-F238E27FC236}">
                <a16:creationId xmlns:a16="http://schemas.microsoft.com/office/drawing/2014/main" id="{0236EAE2-F66F-5722-9C3C-B07220A5405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094" y="1815626"/>
            <a:ext cx="3245906" cy="2668793"/>
          </a:xfrm>
          <a:prstGeom prst="rect">
            <a:avLst/>
          </a:prstGeom>
          <a:noFill/>
          <a:extLst>
            <a:ext uri="{909E8E84-426E-40DD-AFC4-6F175D3DCCD1}">
              <a14:hiddenFill xmlns:a14="http://schemas.microsoft.com/office/drawing/2010/main">
                <a:solidFill>
                  <a:srgbClr val="FFFFFF"/>
                </a:solidFill>
              </a14:hiddenFill>
            </a:ext>
          </a:extLst>
        </p:spPr>
      </p:pic>
      <p:sp>
        <p:nvSpPr>
          <p:cNvPr id="8" name="Subtitle 2">
            <a:extLst>
              <a:ext uri="{FF2B5EF4-FFF2-40B4-BE49-F238E27FC236}">
                <a16:creationId xmlns:a16="http://schemas.microsoft.com/office/drawing/2014/main" id="{BDB1A582-BDD3-C5A1-8F03-B59E22A99E87}"/>
              </a:ext>
            </a:extLst>
          </p:cNvPr>
          <p:cNvSpPr txBox="1">
            <a:spLocks/>
          </p:cNvSpPr>
          <p:nvPr/>
        </p:nvSpPr>
        <p:spPr>
          <a:xfrm>
            <a:off x="3736844" y="4786366"/>
            <a:ext cx="3067050" cy="2129190"/>
          </a:xfrm>
          <a:prstGeom prst="rect">
            <a:avLst/>
          </a:prstGeom>
          <a:solidFill>
            <a:srgbClr val="00B0F0"/>
          </a:solidFill>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1400" dirty="0"/>
              <a:t>The practice will be closed for staff training one afternoon a month from 1.00pm</a:t>
            </a:r>
          </a:p>
          <a:p>
            <a:r>
              <a:rPr lang="en-GB" sz="1400" b="1" dirty="0">
                <a:solidFill>
                  <a:schemeClr val="bg1"/>
                </a:solidFill>
              </a:rPr>
              <a:t>             The Next PLI is:</a:t>
            </a:r>
          </a:p>
          <a:p>
            <a:r>
              <a:rPr lang="en-GB" sz="1400" b="1" dirty="0">
                <a:solidFill>
                  <a:schemeClr val="bg1"/>
                </a:solidFill>
              </a:rPr>
              <a:t>                28 January 2025</a:t>
            </a:r>
          </a:p>
          <a:p>
            <a:r>
              <a:rPr lang="en-GB" sz="1400" dirty="0"/>
              <a:t>                        Should you need a doctor during this time, please telephone the surgery number and your call will be dealt with by the GP collaborative</a:t>
            </a:r>
          </a:p>
        </p:txBody>
      </p:sp>
      <p:pic>
        <p:nvPicPr>
          <p:cNvPr id="1030" name="Picture 6" descr="Boston Training Videos - Boston Video Production for Business ...">
            <a:extLst>
              <a:ext uri="{FF2B5EF4-FFF2-40B4-BE49-F238E27FC236}">
                <a16:creationId xmlns:a16="http://schemas.microsoft.com/office/drawing/2014/main" id="{964BF55A-62DC-6E59-257D-56D00EAE827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27032" y="5234852"/>
            <a:ext cx="1056310" cy="1056310"/>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41550A11-C3BF-39BE-D51A-CA184EC80A95}"/>
              </a:ext>
            </a:extLst>
          </p:cNvPr>
          <p:cNvSpPr txBox="1"/>
          <p:nvPr/>
        </p:nvSpPr>
        <p:spPr>
          <a:xfrm>
            <a:off x="125584" y="4585967"/>
            <a:ext cx="3439828" cy="738664"/>
          </a:xfrm>
          <a:prstGeom prst="rect">
            <a:avLst/>
          </a:prstGeom>
          <a:solidFill>
            <a:schemeClr val="accent4">
              <a:lumMod val="60000"/>
              <a:lumOff val="40000"/>
            </a:schemeClr>
          </a:solidFill>
        </p:spPr>
        <p:txBody>
          <a:bodyPr wrap="square">
            <a:spAutoFit/>
          </a:bodyPr>
          <a:lstStyle/>
          <a:p>
            <a:pPr algn="ctr"/>
            <a:r>
              <a:rPr lang="en-GB" sz="1400" b="1" dirty="0"/>
              <a:t>Job Board</a:t>
            </a:r>
          </a:p>
          <a:p>
            <a:r>
              <a:rPr lang="en-GB" sz="1400" dirty="0"/>
              <a:t>Full Time </a:t>
            </a:r>
            <a:r>
              <a:rPr lang="en-GB" sz="1400" b="1" u="sng" dirty="0"/>
              <a:t>Nurse</a:t>
            </a:r>
            <a:r>
              <a:rPr lang="en-GB" sz="1400" dirty="0"/>
              <a:t> Vacancy – Closes 22 Feb 25</a:t>
            </a:r>
            <a:br>
              <a:rPr lang="en-GB" sz="1400" dirty="0"/>
            </a:br>
            <a:r>
              <a:rPr lang="en-GB" sz="1400" dirty="0">
                <a:hlinkClick r:id="rId8"/>
              </a:rPr>
              <a:t>Job Advert</a:t>
            </a:r>
            <a:endParaRPr lang="en-GB" sz="1400" dirty="0"/>
          </a:p>
        </p:txBody>
      </p:sp>
      <p:sp>
        <p:nvSpPr>
          <p:cNvPr id="23" name="Star: 7 Points 22">
            <a:extLst>
              <a:ext uri="{FF2B5EF4-FFF2-40B4-BE49-F238E27FC236}">
                <a16:creationId xmlns:a16="http://schemas.microsoft.com/office/drawing/2014/main" id="{B43DB110-4711-A1DA-8EA6-DD8BCF4910D8}"/>
              </a:ext>
            </a:extLst>
          </p:cNvPr>
          <p:cNvSpPr/>
          <p:nvPr/>
        </p:nvSpPr>
        <p:spPr>
          <a:xfrm>
            <a:off x="1085394" y="4562519"/>
            <a:ext cx="337224" cy="311877"/>
          </a:xfrm>
          <a:prstGeom prst="star7">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a:extLst>
              <a:ext uri="{FF2B5EF4-FFF2-40B4-BE49-F238E27FC236}">
                <a16:creationId xmlns:a16="http://schemas.microsoft.com/office/drawing/2014/main" id="{9F5DDA86-8F68-B684-CCF0-966275EB5F31}"/>
              </a:ext>
            </a:extLst>
          </p:cNvPr>
          <p:cNvPicPr>
            <a:picLocks noChangeAspect="1"/>
          </p:cNvPicPr>
          <p:nvPr/>
        </p:nvPicPr>
        <p:blipFill>
          <a:blip r:embed="rId9"/>
          <a:stretch>
            <a:fillRect/>
          </a:stretch>
        </p:blipFill>
        <p:spPr>
          <a:xfrm>
            <a:off x="3823405" y="3489944"/>
            <a:ext cx="2826837" cy="1278163"/>
          </a:xfrm>
          <a:prstGeom prst="rect">
            <a:avLst/>
          </a:prstGeom>
        </p:spPr>
      </p:pic>
    </p:spTree>
    <p:extLst>
      <p:ext uri="{BB962C8B-B14F-4D97-AF65-F5344CB8AC3E}">
        <p14:creationId xmlns:p14="http://schemas.microsoft.com/office/powerpoint/2010/main" val="3610633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DDF866-D13C-F7B2-1069-5600EF5337DE}"/>
              </a:ext>
            </a:extLst>
          </p:cNvPr>
          <p:cNvPicPr>
            <a:picLocks noChangeAspect="1"/>
          </p:cNvPicPr>
          <p:nvPr/>
        </p:nvPicPr>
        <p:blipFill>
          <a:blip r:embed="rId2"/>
          <a:stretch>
            <a:fillRect/>
          </a:stretch>
        </p:blipFill>
        <p:spPr>
          <a:xfrm>
            <a:off x="1116621" y="5588758"/>
            <a:ext cx="4324954" cy="6001588"/>
          </a:xfrm>
          <a:prstGeom prst="rect">
            <a:avLst/>
          </a:prstGeom>
        </p:spPr>
      </p:pic>
      <p:pic>
        <p:nvPicPr>
          <p:cNvPr id="9" name="Picture 8">
            <a:extLst>
              <a:ext uri="{FF2B5EF4-FFF2-40B4-BE49-F238E27FC236}">
                <a16:creationId xmlns:a16="http://schemas.microsoft.com/office/drawing/2014/main" id="{E730D7DE-7CE6-D3A8-3206-F5F6BF83F551}"/>
              </a:ext>
            </a:extLst>
          </p:cNvPr>
          <p:cNvPicPr>
            <a:picLocks noChangeAspect="1"/>
          </p:cNvPicPr>
          <p:nvPr/>
        </p:nvPicPr>
        <p:blipFill>
          <a:blip r:embed="rId3"/>
          <a:stretch>
            <a:fillRect/>
          </a:stretch>
        </p:blipFill>
        <p:spPr>
          <a:xfrm>
            <a:off x="996700" y="0"/>
            <a:ext cx="4258269" cy="5506218"/>
          </a:xfrm>
          <a:prstGeom prst="rect">
            <a:avLst/>
          </a:prstGeom>
        </p:spPr>
      </p:pic>
    </p:spTree>
    <p:extLst>
      <p:ext uri="{BB962C8B-B14F-4D97-AF65-F5344CB8AC3E}">
        <p14:creationId xmlns:p14="http://schemas.microsoft.com/office/powerpoint/2010/main" val="27907868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2013 - 2022 Theme</Template>
  <TotalTime>1664</TotalTime>
  <Words>423</Words>
  <Application>Microsoft Office PowerPoint</Application>
  <PresentationFormat>Widescreen</PresentationFormat>
  <Paragraphs>40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Grenoside Surgery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Grenoside Surgery</dc:title>
  <dc:creator>EAVES, Kara (BARNSLEY ROAD SURGERY)</dc:creator>
  <cp:lastModifiedBy>EAVES, Kara (GRENOSIDE SURGERY)</cp:lastModifiedBy>
  <cp:revision>8</cp:revision>
  <dcterms:created xsi:type="dcterms:W3CDTF">2024-07-31T11:06:28Z</dcterms:created>
  <dcterms:modified xsi:type="dcterms:W3CDTF">2025-01-22T09:58:09Z</dcterms:modified>
</cp:coreProperties>
</file>